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722" r:id="rId1"/>
  </p:sldMasterIdLst>
  <p:notesMasterIdLst>
    <p:notesMasterId r:id="rId31"/>
  </p:notesMasterIdLst>
  <p:sldIdLst>
    <p:sldId id="268" r:id="rId2"/>
    <p:sldId id="256" r:id="rId3"/>
    <p:sldId id="257" r:id="rId4"/>
    <p:sldId id="648" r:id="rId5"/>
    <p:sldId id="631" r:id="rId6"/>
    <p:sldId id="642" r:id="rId7"/>
    <p:sldId id="326" r:id="rId8"/>
    <p:sldId id="327" r:id="rId9"/>
    <p:sldId id="664" r:id="rId10"/>
    <p:sldId id="665" r:id="rId11"/>
    <p:sldId id="644" r:id="rId12"/>
    <p:sldId id="649" r:id="rId13"/>
    <p:sldId id="655" r:id="rId14"/>
    <p:sldId id="656" r:id="rId15"/>
    <p:sldId id="657" r:id="rId16"/>
    <p:sldId id="658" r:id="rId17"/>
    <p:sldId id="662" r:id="rId18"/>
    <p:sldId id="659" r:id="rId19"/>
    <p:sldId id="660" r:id="rId20"/>
    <p:sldId id="661" r:id="rId21"/>
    <p:sldId id="294" r:id="rId22"/>
    <p:sldId id="663" r:id="rId23"/>
    <p:sldId id="645" r:id="rId24"/>
    <p:sldId id="646" r:id="rId25"/>
    <p:sldId id="647" r:id="rId26"/>
    <p:sldId id="651" r:id="rId27"/>
    <p:sldId id="652" r:id="rId28"/>
    <p:sldId id="653" r:id="rId29"/>
    <p:sldId id="654" r:id="rId30"/>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 DELAMARRE" initials="PD"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4806EC"/>
    <a:srgbClr val="18024E"/>
    <a:srgbClr val="0D1E43"/>
    <a:srgbClr val="C83255"/>
    <a:srgbClr val="5AAA9B"/>
    <a:srgbClr val="4BB9DB"/>
    <a:srgbClr val="3C287D"/>
    <a:srgbClr val="00B050"/>
    <a:srgbClr val="E98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3765" autoAdjust="0"/>
  </p:normalViewPr>
  <p:slideViewPr>
    <p:cSldViewPr snapToGrid="0">
      <p:cViewPr varScale="1">
        <p:scale>
          <a:sx n="105" d="100"/>
          <a:sy n="105" d="100"/>
        </p:scale>
        <p:origin x="834" y="9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253F4EA8-7053-49D1-A599-E7EF14946035}" type="datetimeFigureOut">
              <a:rPr lang="fr-FR" smtClean="0"/>
              <a:t>01/12/2021</a:t>
            </a:fld>
            <a:endParaRPr lang="fr-FR"/>
          </a:p>
        </p:txBody>
      </p:sp>
      <p:sp>
        <p:nvSpPr>
          <p:cNvPr id="4" name="Espace réservé de l'image des diapositives 3"/>
          <p:cNvSpPr>
            <a:spLocks noGrp="1" noRot="1" noChangeAspect="1"/>
          </p:cNvSpPr>
          <p:nvPr>
            <p:ph type="sldImg" idx="2"/>
          </p:nvPr>
        </p:nvSpPr>
        <p:spPr>
          <a:xfrm>
            <a:off x="88900" y="746125"/>
            <a:ext cx="662940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038" y="4722813"/>
            <a:ext cx="5443537" cy="4475162"/>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a:defRPr sz="1200"/>
            </a:lvl1pPr>
          </a:lstStyle>
          <a:p>
            <a:fld id="{6BEC3031-FF37-4D1F-8843-B55910D80D15}" type="slidenum">
              <a:rPr lang="fr-FR" smtClean="0"/>
              <a:t>‹N°›</a:t>
            </a:fld>
            <a:endParaRPr lang="fr-FR"/>
          </a:p>
        </p:txBody>
      </p:sp>
    </p:spTree>
    <p:extLst>
      <p:ext uri="{BB962C8B-B14F-4D97-AF65-F5344CB8AC3E}">
        <p14:creationId xmlns:p14="http://schemas.microsoft.com/office/powerpoint/2010/main" val="118188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EC3031-FF37-4D1F-8843-B55910D80D15}" type="slidenum">
              <a:rPr lang="fr-FR" smtClean="0"/>
              <a:t>1</a:t>
            </a:fld>
            <a:endParaRPr lang="fr-FR"/>
          </a:p>
        </p:txBody>
      </p:sp>
    </p:spTree>
    <p:extLst>
      <p:ext uri="{BB962C8B-B14F-4D97-AF65-F5344CB8AC3E}">
        <p14:creationId xmlns:p14="http://schemas.microsoft.com/office/powerpoint/2010/main" val="251144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EC3031-FF37-4D1F-8843-B55910D80D15}" type="slidenum">
              <a:rPr lang="fr-FR" smtClean="0"/>
              <a:t>23</a:t>
            </a:fld>
            <a:endParaRPr lang="fr-FR"/>
          </a:p>
        </p:txBody>
      </p:sp>
    </p:spTree>
    <p:extLst>
      <p:ext uri="{BB962C8B-B14F-4D97-AF65-F5344CB8AC3E}">
        <p14:creationId xmlns:p14="http://schemas.microsoft.com/office/powerpoint/2010/main" val="2038736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EC3031-FF37-4D1F-8843-B55910D80D15}" type="slidenum">
              <a:rPr lang="fr-FR" smtClean="0"/>
              <a:t>26</a:t>
            </a:fld>
            <a:endParaRPr lang="fr-FR"/>
          </a:p>
        </p:txBody>
      </p:sp>
    </p:spTree>
    <p:extLst>
      <p:ext uri="{BB962C8B-B14F-4D97-AF65-F5344CB8AC3E}">
        <p14:creationId xmlns:p14="http://schemas.microsoft.com/office/powerpoint/2010/main" val="21615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EC3031-FF37-4D1F-8843-B55910D80D15}" type="slidenum">
              <a:rPr lang="fr-FR" smtClean="0"/>
              <a:t>2</a:t>
            </a:fld>
            <a:endParaRPr lang="fr-FR"/>
          </a:p>
        </p:txBody>
      </p:sp>
    </p:spTree>
    <p:extLst>
      <p:ext uri="{BB962C8B-B14F-4D97-AF65-F5344CB8AC3E}">
        <p14:creationId xmlns:p14="http://schemas.microsoft.com/office/powerpoint/2010/main" val="374621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 typeface="Wingdings" panose="05000000000000000000" pitchFamily="2" charset="2"/>
              <a:buChar char="Ø"/>
            </a:pPr>
            <a:r>
              <a:rPr lang="fr-FR" sz="1200" dirty="0"/>
              <a:t>Depuis 2005, la Jeunesse au plein Air a un partenariat fort avec ANCV qui permet de mettre en place ces trois  actions.</a:t>
            </a:r>
          </a:p>
          <a:p>
            <a:pPr>
              <a:buFont typeface="Wingdings" panose="05000000000000000000" pitchFamily="2" charset="2"/>
              <a:buChar char="Ø"/>
            </a:pPr>
            <a:r>
              <a:rPr lang="fr-FR" sz="1200" dirty="0"/>
              <a:t>Un service au siège dédié a ces actions pour répondre aux questions des enseignants et pour les accompagner dans l’élaboration des dossiers et  la recherche de co-financement</a:t>
            </a:r>
          </a:p>
          <a:p>
            <a:pPr>
              <a:buFont typeface="Wingdings" panose="05000000000000000000" pitchFamily="2" charset="2"/>
              <a:buChar char="Ø"/>
            </a:pPr>
            <a:r>
              <a:rPr lang="fr-FR" sz="1200" dirty="0"/>
              <a:t>Un relai sur le terrain avec les comités départementaux de la JPA qui ont un lien de proximité avec les établissements scolaires</a:t>
            </a:r>
          </a:p>
          <a:p>
            <a:endParaRPr lang="fr-FR" dirty="0"/>
          </a:p>
        </p:txBody>
      </p:sp>
      <p:sp>
        <p:nvSpPr>
          <p:cNvPr id="4" name="Espace réservé du numéro de diapositive 3"/>
          <p:cNvSpPr>
            <a:spLocks noGrp="1"/>
          </p:cNvSpPr>
          <p:nvPr>
            <p:ph type="sldNum" sz="quarter" idx="10"/>
          </p:nvPr>
        </p:nvSpPr>
        <p:spPr/>
        <p:txBody>
          <a:bodyPr/>
          <a:lstStyle/>
          <a:p>
            <a:fld id="{6BEC3031-FF37-4D1F-8843-B55910D80D15}" type="slidenum">
              <a:rPr lang="fr-FR" smtClean="0"/>
              <a:t>3</a:t>
            </a:fld>
            <a:endParaRPr lang="fr-FR"/>
          </a:p>
        </p:txBody>
      </p:sp>
    </p:spTree>
    <p:extLst>
      <p:ext uri="{BB962C8B-B14F-4D97-AF65-F5344CB8AC3E}">
        <p14:creationId xmlns:p14="http://schemas.microsoft.com/office/powerpoint/2010/main" val="212387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Etant donné le fonctionnement de la carte scolaire, nous considérons que les jeunes qui fréquentent un établissement en zone rurale (ZZR ou zone rurale de moins de 2000 habitants) résident dans une commune en zone rurale. De même pour les territoires prioritaires, un établissement situé en quartier prioritaire accueille généralement une grande majorité de jeunes résidant dans ce quartier prioritaire, sauf politique territoriale spécifique. Nous prenons en compte une partie des enfants des établissements situés sur des territoires vécus des quartiers prioritaires pour cette raison.</a:t>
            </a:r>
          </a:p>
          <a:p>
            <a:endParaRPr lang="fr-FR" dirty="0"/>
          </a:p>
        </p:txBody>
      </p:sp>
      <p:sp>
        <p:nvSpPr>
          <p:cNvPr id="4" name="Espace réservé du numéro de diapositive 3"/>
          <p:cNvSpPr>
            <a:spLocks noGrp="1"/>
          </p:cNvSpPr>
          <p:nvPr>
            <p:ph type="sldNum" sz="quarter" idx="10"/>
          </p:nvPr>
        </p:nvSpPr>
        <p:spPr/>
        <p:txBody>
          <a:bodyPr/>
          <a:lstStyle/>
          <a:p>
            <a:fld id="{6BEC3031-FF37-4D1F-8843-B55910D80D15}" type="slidenum">
              <a:rPr lang="fr-FR" smtClean="0"/>
              <a:t>5</a:t>
            </a:fld>
            <a:endParaRPr lang="fr-FR"/>
          </a:p>
        </p:txBody>
      </p:sp>
    </p:spTree>
    <p:extLst>
      <p:ext uri="{BB962C8B-B14F-4D97-AF65-F5344CB8AC3E}">
        <p14:creationId xmlns:p14="http://schemas.microsoft.com/office/powerpoint/2010/main" val="172047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Etant donné le fonctionnement de la carte scolaire, nous considérons que les jeunes qui fréquentent un établissement en zone rurale (ZZR ou zone rurale de moins de 2000 habitants) résident dans une commune en zone rurale. De même pour les territoires prioritaires, un établissement situé en quartier prioritaire accueille généralement une grande majorité de jeunes résidant dans ce quartier prioritaire, sauf politique territoriale spécifique. Nous prenons en compte une partie des enfants des établissements situés sur des territoires vécus des quartiers prioritaires pour cette raison.</a:t>
            </a:r>
          </a:p>
          <a:p>
            <a:endParaRPr lang="fr-FR" dirty="0"/>
          </a:p>
        </p:txBody>
      </p:sp>
      <p:sp>
        <p:nvSpPr>
          <p:cNvPr id="4" name="Espace réservé du numéro de diapositive 3"/>
          <p:cNvSpPr>
            <a:spLocks noGrp="1"/>
          </p:cNvSpPr>
          <p:nvPr>
            <p:ph type="sldNum" sz="quarter" idx="10"/>
          </p:nvPr>
        </p:nvSpPr>
        <p:spPr/>
        <p:txBody>
          <a:bodyPr/>
          <a:lstStyle/>
          <a:p>
            <a:fld id="{6BEC3031-FF37-4D1F-8843-B55910D80D15}" type="slidenum">
              <a:rPr lang="fr-FR" smtClean="0"/>
              <a:t>6</a:t>
            </a:fld>
            <a:endParaRPr lang="fr-FR"/>
          </a:p>
        </p:txBody>
      </p:sp>
    </p:spTree>
    <p:extLst>
      <p:ext uri="{BB962C8B-B14F-4D97-AF65-F5344CB8AC3E}">
        <p14:creationId xmlns:p14="http://schemas.microsoft.com/office/powerpoint/2010/main" val="368151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EC3031-FF37-4D1F-8843-B55910D80D15}" type="slidenum">
              <a:rPr lang="fr-FR" smtClean="0"/>
              <a:t>7</a:t>
            </a:fld>
            <a:endParaRPr lang="fr-FR"/>
          </a:p>
        </p:txBody>
      </p:sp>
    </p:spTree>
    <p:extLst>
      <p:ext uri="{BB962C8B-B14F-4D97-AF65-F5344CB8AC3E}">
        <p14:creationId xmlns:p14="http://schemas.microsoft.com/office/powerpoint/2010/main" val="210739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EC3031-FF37-4D1F-8843-B55910D80D15}" type="slidenum">
              <a:rPr lang="fr-FR" smtClean="0"/>
              <a:t>8</a:t>
            </a:fld>
            <a:endParaRPr lang="fr-FR"/>
          </a:p>
        </p:txBody>
      </p:sp>
    </p:spTree>
    <p:extLst>
      <p:ext uri="{BB962C8B-B14F-4D97-AF65-F5344CB8AC3E}">
        <p14:creationId xmlns:p14="http://schemas.microsoft.com/office/powerpoint/2010/main" val="360994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EC3031-FF37-4D1F-8843-B55910D80D15}" type="slidenum">
              <a:rPr lang="fr-FR" smtClean="0"/>
              <a:t>21</a:t>
            </a:fld>
            <a:endParaRPr lang="fr-FR"/>
          </a:p>
        </p:txBody>
      </p:sp>
    </p:spTree>
    <p:extLst>
      <p:ext uri="{BB962C8B-B14F-4D97-AF65-F5344CB8AC3E}">
        <p14:creationId xmlns:p14="http://schemas.microsoft.com/office/powerpoint/2010/main" val="267380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EC3031-FF37-4D1F-8843-B55910D80D15}" type="slidenum">
              <a:rPr lang="fr-FR" smtClean="0"/>
              <a:t>22</a:t>
            </a:fld>
            <a:endParaRPr lang="fr-FR"/>
          </a:p>
        </p:txBody>
      </p:sp>
    </p:spTree>
    <p:extLst>
      <p:ext uri="{BB962C8B-B14F-4D97-AF65-F5344CB8AC3E}">
        <p14:creationId xmlns:p14="http://schemas.microsoft.com/office/powerpoint/2010/main" val="393686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60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spTree>
    <p:extLst>
      <p:ext uri="{BB962C8B-B14F-4D97-AF65-F5344CB8AC3E}">
        <p14:creationId xmlns:p14="http://schemas.microsoft.com/office/powerpoint/2010/main" val="355887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0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spTree>
    <p:extLst>
      <p:ext uri="{BB962C8B-B14F-4D97-AF65-F5344CB8AC3E}">
        <p14:creationId xmlns:p14="http://schemas.microsoft.com/office/powerpoint/2010/main" val="401090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14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spTree>
    <p:extLst>
      <p:ext uri="{BB962C8B-B14F-4D97-AF65-F5344CB8AC3E}">
        <p14:creationId xmlns:p14="http://schemas.microsoft.com/office/powerpoint/2010/main" val="227374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Modifiez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2E2B21">
                  <a:lumMod val="90000"/>
                  <a:lumOff val="1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spTree>
    <p:extLst>
      <p:ext uri="{BB962C8B-B14F-4D97-AF65-F5344CB8AC3E}">
        <p14:creationId xmlns:p14="http://schemas.microsoft.com/office/powerpoint/2010/main" val="177784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2E2B21">
                  <a:lumMod val="90000"/>
                  <a:lumOff val="1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spTree>
    <p:extLst>
      <p:ext uri="{BB962C8B-B14F-4D97-AF65-F5344CB8AC3E}">
        <p14:creationId xmlns:p14="http://schemas.microsoft.com/office/powerpoint/2010/main" val="367467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2E2B21">
                  <a:lumMod val="90000"/>
                  <a:lumOff val="1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spTree>
    <p:extLst>
      <p:ext uri="{BB962C8B-B14F-4D97-AF65-F5344CB8AC3E}">
        <p14:creationId xmlns:p14="http://schemas.microsoft.com/office/powerpoint/2010/main" val="208582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spTree>
    <p:extLst>
      <p:ext uri="{BB962C8B-B14F-4D97-AF65-F5344CB8AC3E}">
        <p14:creationId xmlns:p14="http://schemas.microsoft.com/office/powerpoint/2010/main" val="231029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5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solidFill>
                  <a:srgbClr val="2E2B21">
                    <a:lumMod val="90000"/>
                    <a:lumOff val="10000"/>
                  </a:srgbClr>
                </a:solidFill>
              </a:rPr>
              <a:pPr/>
              <a:t>12/1/2021</a:t>
            </a:fld>
            <a:endParaRPr lang="en-US" dirty="0">
              <a:solidFill>
                <a:srgbClr val="2E2B21">
                  <a:lumMod val="90000"/>
                  <a:lumOff val="10000"/>
                </a:srgb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solidFill>
                <a:srgbClr val="2E2B21">
                  <a:lumMod val="90000"/>
                  <a:lumOff val="10000"/>
                </a:srgb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solidFill>
                  <a:srgbClr val="2E2B21">
                    <a:lumMod val="90000"/>
                    <a:lumOff val="10000"/>
                  </a:srgbClr>
                </a:solidFill>
              </a:rPr>
              <a:pPr/>
              <a:t>‹N°›</a:t>
            </a:fld>
            <a:endParaRPr lang="en-US" dirty="0">
              <a:solidFill>
                <a:srgbClr val="2E2B21">
                  <a:lumMod val="90000"/>
                  <a:lumOff val="10000"/>
                </a:srgb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5036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cid:CC0A2765-0F21-4DFF-AC33-7B27DFD1EA4D@lan"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96278" y="543752"/>
            <a:ext cx="4691270" cy="923330"/>
          </a:xfrm>
          <a:prstGeom prst="rect">
            <a:avLst/>
          </a:prstGeom>
          <a:noFill/>
        </p:spPr>
        <p:txBody>
          <a:bodyPr wrap="square" rtlCol="0">
            <a:spAutoFit/>
          </a:bodyPr>
          <a:lstStyle/>
          <a:p>
            <a:r>
              <a:rPr lang="fr-FR" sz="5400" b="1" dirty="0">
                <a:solidFill>
                  <a:schemeClr val="bg1"/>
                </a:solidFill>
              </a:rPr>
              <a:t>TITRE</a:t>
            </a:r>
          </a:p>
        </p:txBody>
      </p:sp>
      <p:sp>
        <p:nvSpPr>
          <p:cNvPr id="2" name="Organigramme : Processus 1"/>
          <p:cNvSpPr/>
          <p:nvPr/>
        </p:nvSpPr>
        <p:spPr>
          <a:xfrm>
            <a:off x="0" y="2451652"/>
            <a:ext cx="12192000" cy="4406348"/>
          </a:xfrm>
          <a:prstGeom prst="flowChartProcess">
            <a:avLst/>
          </a:prstGeom>
          <a:solidFill>
            <a:srgbClr val="C8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53085" y="2451652"/>
            <a:ext cx="11658193" cy="4370427"/>
          </a:xfrm>
          <a:prstGeom prst="rect">
            <a:avLst/>
          </a:prstGeom>
          <a:noFill/>
        </p:spPr>
        <p:txBody>
          <a:bodyPr wrap="square" rtlCol="0">
            <a:spAutoFit/>
          </a:bodyPr>
          <a:lstStyle/>
          <a:p>
            <a:pPr algn="ctr"/>
            <a:r>
              <a:rPr lang="fr-FR" sz="8000" b="1" dirty="0">
                <a:solidFill>
                  <a:schemeClr val="bg1"/>
                </a:solidFill>
                <a:latin typeface="Calibri" panose="020F0502020204030204" pitchFamily="34" charset="0"/>
                <a:cs typeface="Calibri" panose="020F0502020204030204" pitchFamily="34" charset="0"/>
              </a:rPr>
              <a:t>Formation solidarité</a:t>
            </a:r>
          </a:p>
          <a:p>
            <a:endParaRPr lang="fr-FR" sz="6600" dirty="0">
              <a:solidFill>
                <a:schemeClr val="bg1"/>
              </a:solidFill>
              <a:latin typeface="Calibri" panose="020F0502020204030204" pitchFamily="34" charset="0"/>
              <a:cs typeface="Calibri" panose="020F0502020204030204" pitchFamily="34" charset="0"/>
            </a:endParaRPr>
          </a:p>
          <a:p>
            <a:r>
              <a:rPr lang="fr-FR" sz="6600" dirty="0">
                <a:solidFill>
                  <a:schemeClr val="bg1"/>
                </a:solidFill>
                <a:latin typeface="Calibri" panose="020F0502020204030204" pitchFamily="34" charset="0"/>
                <a:cs typeface="Calibri" panose="020F0502020204030204" pitchFamily="34" charset="0"/>
              </a:rPr>
              <a:t> 									</a:t>
            </a:r>
            <a:r>
              <a:rPr lang="fr-FR" sz="4000" b="1" dirty="0">
                <a:solidFill>
                  <a:schemeClr val="bg1"/>
                </a:solidFill>
                <a:latin typeface="Calibri" panose="020F0502020204030204" pitchFamily="34" charset="0"/>
                <a:cs typeface="Calibri" panose="020F0502020204030204" pitchFamily="34" charset="0"/>
              </a:rPr>
              <a:t>NOVEMBRE 2021</a:t>
            </a:r>
          </a:p>
          <a:p>
            <a:endParaRPr lang="fr-FR" sz="6600" dirty="0">
              <a:solidFill>
                <a:schemeClr val="bg1"/>
              </a:solidFill>
            </a:endParaRP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913" y="285592"/>
            <a:ext cx="4568366" cy="1809073"/>
          </a:xfrm>
          <a:prstGeom prst="rect">
            <a:avLst/>
          </a:prstGeom>
        </p:spPr>
      </p:pic>
    </p:spTree>
    <p:extLst>
      <p:ext uri="{BB962C8B-B14F-4D97-AF65-F5344CB8AC3E}">
        <p14:creationId xmlns:p14="http://schemas.microsoft.com/office/powerpoint/2010/main" val="427612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4DEEBA-E65D-4522-AD45-FA67A5BAD342}"/>
              </a:ext>
            </a:extLst>
          </p:cNvPr>
          <p:cNvSpPr>
            <a:spLocks noGrp="1"/>
          </p:cNvSpPr>
          <p:nvPr>
            <p:ph type="title"/>
          </p:nvPr>
        </p:nvSpPr>
        <p:spPr/>
        <p:txBody>
          <a:bodyPr/>
          <a:lstStyle/>
          <a:p>
            <a:r>
              <a:rPr lang="fr-FR" sz="5400" dirty="0">
                <a:latin typeface="Calibri" panose="020F0502020204030204" pitchFamily="34" charset="0"/>
                <a:cs typeface="Calibri" panose="020F0502020204030204" pitchFamily="34" charset="0"/>
              </a:rPr>
              <a:t>Séance 1 / 30MN</a:t>
            </a:r>
            <a:endParaRPr lang="fr-FR" dirty="0"/>
          </a:p>
        </p:txBody>
      </p:sp>
      <p:sp>
        <p:nvSpPr>
          <p:cNvPr id="3" name="Espace réservé du contenu 2">
            <a:extLst>
              <a:ext uri="{FF2B5EF4-FFF2-40B4-BE49-F238E27FC236}">
                <a16:creationId xmlns:a16="http://schemas.microsoft.com/office/drawing/2014/main" id="{FDEA7542-F521-4D0D-9136-B2F0AF012EE5}"/>
              </a:ext>
            </a:extLst>
          </p:cNvPr>
          <p:cNvSpPr>
            <a:spLocks noGrp="1"/>
          </p:cNvSpPr>
          <p:nvPr>
            <p:ph idx="1"/>
          </p:nvPr>
        </p:nvSpPr>
        <p:spPr>
          <a:xfrm>
            <a:off x="1024128" y="2084832"/>
            <a:ext cx="9720071" cy="4224528"/>
          </a:xfrm>
        </p:spPr>
        <p:txBody>
          <a:bodyPr>
            <a:noAutofit/>
          </a:bodyPr>
          <a:lstStyle/>
          <a:p>
            <a:pPr>
              <a:buFont typeface="Wingdings" panose="05000000000000000000" pitchFamily="2" charset="2"/>
              <a:buChar char="Ø"/>
            </a:pPr>
            <a:r>
              <a:rPr lang="fr-FR" sz="3600" dirty="0"/>
              <a:t>Demander aux élèves de décrire chacune des deux œuvres d’art (en collectif)</a:t>
            </a:r>
          </a:p>
          <a:p>
            <a:r>
              <a:rPr lang="fr-FR" sz="3600" dirty="0"/>
              <a:t>Qu’est ce que vous voyez?</a:t>
            </a:r>
          </a:p>
          <a:p>
            <a:r>
              <a:rPr lang="fr-FR" sz="3600" dirty="0"/>
              <a:t>A quoi cela vous fait penser?</a:t>
            </a:r>
          </a:p>
          <a:p>
            <a:r>
              <a:rPr lang="fr-FR" sz="3600" dirty="0"/>
              <a:t>Noter les différents mots des élèves au tableau</a:t>
            </a:r>
          </a:p>
          <a:p>
            <a:pPr>
              <a:buFont typeface="Wingdings" panose="05000000000000000000" pitchFamily="2" charset="2"/>
              <a:buChar char="Ø"/>
            </a:pPr>
            <a:r>
              <a:rPr lang="fr-FR" sz="3600" dirty="0"/>
              <a:t>Demander aux élèves de trouver un titre à chacune des œuvres (en individuel)</a:t>
            </a:r>
          </a:p>
        </p:txBody>
      </p:sp>
    </p:spTree>
    <p:extLst>
      <p:ext uri="{BB962C8B-B14F-4D97-AF65-F5344CB8AC3E}">
        <p14:creationId xmlns:p14="http://schemas.microsoft.com/office/powerpoint/2010/main" val="337047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C04D1DE-5351-4BC7-9361-D4861938828A}"/>
              </a:ext>
            </a:extLst>
          </p:cNvPr>
          <p:cNvSpPr>
            <a:spLocks noGrp="1"/>
          </p:cNvSpPr>
          <p:nvPr>
            <p:ph type="title"/>
          </p:nvPr>
        </p:nvSpPr>
        <p:spPr>
          <a:xfrm>
            <a:off x="1024128" y="273269"/>
            <a:ext cx="9720072" cy="1811563"/>
          </a:xfrm>
        </p:spPr>
        <p:txBody>
          <a:bodyPr>
            <a:normAutofit/>
          </a:bodyPr>
          <a:lstStyle/>
          <a:p>
            <a:r>
              <a:rPr lang="fr-FR" sz="5400" dirty="0">
                <a:latin typeface="Calibri" panose="020F0502020204030204" pitchFamily="34" charset="0"/>
                <a:cs typeface="Calibri" panose="020F0502020204030204" pitchFamily="34" charset="0"/>
              </a:rPr>
              <a:t>Séance 2 / 1 heure</a:t>
            </a:r>
          </a:p>
        </p:txBody>
      </p:sp>
      <p:sp>
        <p:nvSpPr>
          <p:cNvPr id="4" name="Espace réservé du contenu 3">
            <a:extLst>
              <a:ext uri="{FF2B5EF4-FFF2-40B4-BE49-F238E27FC236}">
                <a16:creationId xmlns:a16="http://schemas.microsoft.com/office/drawing/2014/main" id="{AAF586DC-208D-47C7-BCC2-7EBF6580F0EF}"/>
              </a:ext>
            </a:extLst>
          </p:cNvPr>
          <p:cNvSpPr>
            <a:spLocks noGrp="1"/>
          </p:cNvSpPr>
          <p:nvPr>
            <p:ph idx="1"/>
          </p:nvPr>
        </p:nvSpPr>
        <p:spPr>
          <a:xfrm>
            <a:off x="294290" y="1671145"/>
            <a:ext cx="11414234" cy="5023945"/>
          </a:xfrm>
        </p:spPr>
        <p:txBody>
          <a:bodyPr>
            <a:noAutofit/>
          </a:bodyPr>
          <a:lstStyle/>
          <a:p>
            <a:pPr marL="0" indent="0">
              <a:buNone/>
            </a:pPr>
            <a:r>
              <a:rPr lang="fr-FR" sz="2800" dirty="0"/>
              <a:t>Observation et analyse de l’affiche Solidarité </a:t>
            </a:r>
          </a:p>
          <a:p>
            <a:pPr marL="0" indent="0">
              <a:buNone/>
            </a:pPr>
            <a:r>
              <a:rPr lang="fr-FR" sz="2800" dirty="0">
                <a:solidFill>
                  <a:srgbClr val="C00000"/>
                </a:solidFill>
              </a:rPr>
              <a:t>Cacher le titre de l’affiche</a:t>
            </a:r>
          </a:p>
          <a:p>
            <a:pPr marL="0" indent="0">
              <a:buNone/>
            </a:pPr>
            <a:r>
              <a:rPr lang="fr-FR" sz="2800" dirty="0"/>
              <a:t>Demander aux élèves de décrire et commenter les photographies. Puis, à partir d’exemples qu’ils ont pu voir ou vivre dans leur école ou en dehors de l’école, ébaucher une définition de la solidarité, en notant les mots-clés au tableau. </a:t>
            </a:r>
          </a:p>
          <a:p>
            <a:pPr marL="0" indent="0">
              <a:buNone/>
            </a:pPr>
            <a:r>
              <a:rPr lang="fr-FR" sz="2800" dirty="0">
                <a:solidFill>
                  <a:srgbClr val="C00000"/>
                </a:solidFill>
              </a:rPr>
              <a:t>Mots clés à faire émerger </a:t>
            </a:r>
            <a:r>
              <a:rPr lang="fr-FR" sz="2800" dirty="0"/>
              <a:t>: solidarité, aider, entraide, devoir personnel, don, générosité, devoir collectif, associations, volontaires, personnes défavorisées, fraternité, liberté. </a:t>
            </a:r>
          </a:p>
          <a:p>
            <a:pPr marL="0" indent="0">
              <a:buNone/>
            </a:pPr>
            <a:r>
              <a:rPr lang="fr-FR" sz="2800" dirty="0"/>
              <a:t>Selon l’effectif, </a:t>
            </a:r>
            <a:r>
              <a:rPr lang="fr-FR" sz="2800" dirty="0">
                <a:solidFill>
                  <a:srgbClr val="C00000"/>
                </a:solidFill>
              </a:rPr>
              <a:t>travail en groupes</a:t>
            </a:r>
            <a:r>
              <a:rPr lang="fr-FR" sz="2800" dirty="0"/>
              <a:t>. </a:t>
            </a:r>
          </a:p>
          <a:p>
            <a:pPr marL="0" indent="0">
              <a:buNone/>
            </a:pPr>
            <a:r>
              <a:rPr lang="fr-FR" sz="2800" dirty="0">
                <a:solidFill>
                  <a:srgbClr val="C00000"/>
                </a:solidFill>
              </a:rPr>
              <a:t>L’image N° 5 ne sera exploitée qu’à la fin de la séance </a:t>
            </a:r>
          </a:p>
        </p:txBody>
      </p:sp>
    </p:spTree>
    <p:extLst>
      <p:ext uri="{BB962C8B-B14F-4D97-AF65-F5344CB8AC3E}">
        <p14:creationId xmlns:p14="http://schemas.microsoft.com/office/powerpoint/2010/main" val="311559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C04D1DE-5351-4BC7-9361-D4861938828A}"/>
              </a:ext>
            </a:extLst>
          </p:cNvPr>
          <p:cNvSpPr>
            <a:spLocks noGrp="1"/>
          </p:cNvSpPr>
          <p:nvPr>
            <p:ph type="title"/>
          </p:nvPr>
        </p:nvSpPr>
        <p:spPr>
          <a:xfrm>
            <a:off x="1024128" y="315310"/>
            <a:ext cx="9720072" cy="1769522"/>
          </a:xfrm>
        </p:spPr>
        <p:txBody>
          <a:bodyPr/>
          <a:lstStyle/>
          <a:p>
            <a:r>
              <a:rPr lang="fr-FR" sz="4800" dirty="0">
                <a:latin typeface="Calibri" panose="020F0502020204030204" pitchFamily="34" charset="0"/>
                <a:cs typeface="Calibri" panose="020F0502020204030204" pitchFamily="34" charset="0"/>
              </a:rPr>
              <a:t>Séance 2 / 1 heure</a:t>
            </a:r>
            <a:endParaRPr lang="fr-FR" dirty="0"/>
          </a:p>
        </p:txBody>
      </p:sp>
      <p:sp>
        <p:nvSpPr>
          <p:cNvPr id="4" name="Espace réservé du contenu 3">
            <a:extLst>
              <a:ext uri="{FF2B5EF4-FFF2-40B4-BE49-F238E27FC236}">
                <a16:creationId xmlns:a16="http://schemas.microsoft.com/office/drawing/2014/main" id="{AAF586DC-208D-47C7-BCC2-7EBF6580F0EF}"/>
              </a:ext>
            </a:extLst>
          </p:cNvPr>
          <p:cNvSpPr>
            <a:spLocks noGrp="1"/>
          </p:cNvSpPr>
          <p:nvPr>
            <p:ph idx="1"/>
          </p:nvPr>
        </p:nvSpPr>
        <p:spPr>
          <a:xfrm>
            <a:off x="572183" y="2084832"/>
            <a:ext cx="11020727" cy="4333415"/>
          </a:xfrm>
        </p:spPr>
        <p:txBody>
          <a:bodyPr>
            <a:normAutofit lnSpcReduction="10000"/>
          </a:bodyPr>
          <a:lstStyle/>
          <a:p>
            <a:pPr marL="0" indent="0">
              <a:buNone/>
            </a:pPr>
            <a:r>
              <a:rPr lang="fr-FR" dirty="0"/>
              <a:t>Groupe 1 : Images 1 et 3 : </a:t>
            </a:r>
            <a:r>
              <a:rPr lang="fr-FR" b="1" dirty="0">
                <a:solidFill>
                  <a:srgbClr val="C00000"/>
                </a:solidFill>
              </a:rPr>
              <a:t>Ces images montrent qu’aider est un acte ou un devoir personnel.</a:t>
            </a:r>
          </a:p>
          <a:p>
            <a:pPr marL="0" indent="0">
              <a:buNone/>
            </a:pPr>
            <a:r>
              <a:rPr lang="fr-FR" dirty="0">
                <a:solidFill>
                  <a:srgbClr val="C00000"/>
                </a:solidFill>
              </a:rPr>
              <a:t>Description des images </a:t>
            </a:r>
          </a:p>
          <a:p>
            <a:pPr marL="0" indent="0">
              <a:buNone/>
            </a:pPr>
            <a:r>
              <a:rPr lang="fr-FR" dirty="0"/>
              <a:t>Image 1( homme seul, couverture, froid, dehors, caddie, enfant , don)</a:t>
            </a:r>
          </a:p>
          <a:p>
            <a:pPr marL="0" indent="0">
              <a:buNone/>
            </a:pPr>
            <a:r>
              <a:rPr lang="fr-FR" dirty="0"/>
              <a:t>Image 3 ( enfant en situation de handicap, fauteuil roulant, entraide, bienveillance, tolérance,…) </a:t>
            </a:r>
          </a:p>
          <a:p>
            <a:pPr marL="0" indent="0">
              <a:buNone/>
            </a:pPr>
            <a:r>
              <a:rPr lang="fr-FR" dirty="0"/>
              <a:t>Passer dans les groupes </a:t>
            </a:r>
            <a:r>
              <a:rPr lang="fr-FR" dirty="0">
                <a:solidFill>
                  <a:srgbClr val="C00000"/>
                </a:solidFill>
              </a:rPr>
              <a:t>relancer des questions si besoin </a:t>
            </a:r>
            <a:r>
              <a:rPr lang="fr-FR" dirty="0"/>
              <a:t>pour émettre des hypothèses(Ex: Que semble faire le jeune garçon sur l’image 1?)</a:t>
            </a:r>
          </a:p>
          <a:p>
            <a:pPr marL="0" indent="0">
              <a:buNone/>
            </a:pPr>
            <a:r>
              <a:rPr lang="fr-FR" dirty="0">
                <a:solidFill>
                  <a:srgbClr val="C00000"/>
                </a:solidFill>
              </a:rPr>
              <a:t>Demander aux élèves de trouver d’autres exemples </a:t>
            </a:r>
            <a:r>
              <a:rPr lang="fr-FR" dirty="0"/>
              <a:t>: </a:t>
            </a:r>
          </a:p>
          <a:p>
            <a:pPr marL="0" indent="0">
              <a:buNone/>
            </a:pPr>
            <a:r>
              <a:rPr lang="fr-FR" dirty="0"/>
              <a:t>aider une personne à traverser la rue, céder sa place assise dans le bus, aider une personne âgée ou passer du temps avec elle, faire un don, aider une personne handicapée, donner des vêtements ou des jouets au Secours Populaire, à la Croix Rouge, au C.C.A.S. de sa ville (Centre Communal d’Aide Sociale)... </a:t>
            </a:r>
          </a:p>
          <a:p>
            <a:endParaRPr lang="fr-FR" dirty="0"/>
          </a:p>
        </p:txBody>
      </p:sp>
    </p:spTree>
    <p:extLst>
      <p:ext uri="{BB962C8B-B14F-4D97-AF65-F5344CB8AC3E}">
        <p14:creationId xmlns:p14="http://schemas.microsoft.com/office/powerpoint/2010/main" val="105233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D4D73-9740-4DC7-8623-D4FA9400C13E}"/>
              </a:ext>
            </a:extLst>
          </p:cNvPr>
          <p:cNvSpPr>
            <a:spLocks noGrp="1"/>
          </p:cNvSpPr>
          <p:nvPr>
            <p:ph type="title"/>
          </p:nvPr>
        </p:nvSpPr>
        <p:spPr/>
        <p:txBody>
          <a:bodyPr/>
          <a:lstStyle/>
          <a:p>
            <a:r>
              <a:rPr lang="fr-FR" sz="5400" dirty="0">
                <a:latin typeface="Calibri" panose="020F0502020204030204" pitchFamily="34" charset="0"/>
                <a:cs typeface="Calibri" panose="020F0502020204030204" pitchFamily="34" charset="0"/>
              </a:rPr>
              <a:t>Séance 2 / 1 heure</a:t>
            </a:r>
            <a:endParaRPr lang="fr-FR" dirty="0"/>
          </a:p>
        </p:txBody>
      </p:sp>
      <p:sp>
        <p:nvSpPr>
          <p:cNvPr id="3" name="Espace réservé du contenu 2">
            <a:extLst>
              <a:ext uri="{FF2B5EF4-FFF2-40B4-BE49-F238E27FC236}">
                <a16:creationId xmlns:a16="http://schemas.microsoft.com/office/drawing/2014/main" id="{5B682510-4EB6-4A68-8F6A-0A57E1DE232A}"/>
              </a:ext>
            </a:extLst>
          </p:cNvPr>
          <p:cNvSpPr>
            <a:spLocks noGrp="1"/>
          </p:cNvSpPr>
          <p:nvPr>
            <p:ph idx="1"/>
          </p:nvPr>
        </p:nvSpPr>
        <p:spPr>
          <a:xfrm>
            <a:off x="1024128" y="2286000"/>
            <a:ext cx="10104120" cy="4023360"/>
          </a:xfrm>
        </p:spPr>
        <p:txBody>
          <a:bodyPr>
            <a:normAutofit/>
          </a:bodyPr>
          <a:lstStyle/>
          <a:p>
            <a:pPr marL="0" indent="0">
              <a:buNone/>
            </a:pPr>
            <a:r>
              <a:rPr lang="fr-FR" dirty="0"/>
              <a:t>Groupe 2 Images 4, 6, 7, 8 : </a:t>
            </a:r>
          </a:p>
          <a:p>
            <a:pPr marL="0" indent="0">
              <a:buNone/>
            </a:pPr>
            <a:r>
              <a:rPr lang="fr-FR" b="1" dirty="0">
                <a:solidFill>
                  <a:srgbClr val="C00000"/>
                </a:solidFill>
              </a:rPr>
              <a:t>Ces images montrent qu’aider est un devoir collectif. </a:t>
            </a:r>
          </a:p>
          <a:p>
            <a:pPr marL="0" indent="0">
              <a:buNone/>
            </a:pPr>
            <a:r>
              <a:rPr lang="fr-FR" dirty="0"/>
              <a:t>Inviter les élèves à chercher d’autres exemples : les Restos du Cœur, la soupe populaire organisée par des volontaires pour les personnes qui vivent dans la rue ou qui n’ont pas à manger tous les jours, les actions mises en place par la JPA (Jeunesse Au Plein Air) pour aider les enfants à partir en colonie de vacances, la Banque Alimentaire, les bourses aux jouets... </a:t>
            </a:r>
          </a:p>
          <a:p>
            <a:pPr marL="0" indent="0">
              <a:buNone/>
            </a:pPr>
            <a:r>
              <a:rPr lang="fr-FR" dirty="0">
                <a:solidFill>
                  <a:srgbClr val="C00000"/>
                </a:solidFill>
              </a:rPr>
              <a:t>En profiter pour parler du travail des associations </a:t>
            </a:r>
          </a:p>
          <a:p>
            <a:pPr marL="0" indent="0">
              <a:buNone/>
            </a:pPr>
            <a:r>
              <a:rPr lang="fr-FR" dirty="0">
                <a:solidFill>
                  <a:srgbClr val="C00000"/>
                </a:solidFill>
              </a:rPr>
              <a:t>Montrer aux élèves qu’à plusieurs on parvient souvent à réaliser ce que l’on ne peut faire seul. Exemple : le parachute ne se gonfle (photo 7) que si l’on agit tous ensemble. </a:t>
            </a:r>
          </a:p>
          <a:p>
            <a:endParaRPr lang="fr-FR" dirty="0"/>
          </a:p>
        </p:txBody>
      </p:sp>
    </p:spTree>
    <p:extLst>
      <p:ext uri="{BB962C8B-B14F-4D97-AF65-F5344CB8AC3E}">
        <p14:creationId xmlns:p14="http://schemas.microsoft.com/office/powerpoint/2010/main" val="4364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C6A10-7266-45E1-8CAE-8B398756E268}"/>
              </a:ext>
            </a:extLst>
          </p:cNvPr>
          <p:cNvSpPr>
            <a:spLocks noGrp="1"/>
          </p:cNvSpPr>
          <p:nvPr>
            <p:ph type="title"/>
          </p:nvPr>
        </p:nvSpPr>
        <p:spPr/>
        <p:txBody>
          <a:bodyPr/>
          <a:lstStyle/>
          <a:p>
            <a:r>
              <a:rPr lang="fr-FR" sz="5400" dirty="0">
                <a:latin typeface="Calibri" panose="020F0502020204030204" pitchFamily="34" charset="0"/>
                <a:cs typeface="Calibri" panose="020F0502020204030204" pitchFamily="34" charset="0"/>
              </a:rPr>
              <a:t>Séance 2 / 1 heure</a:t>
            </a:r>
            <a:endParaRPr lang="fr-FR" dirty="0"/>
          </a:p>
        </p:txBody>
      </p:sp>
      <p:sp>
        <p:nvSpPr>
          <p:cNvPr id="3" name="Espace réservé du contenu 2">
            <a:extLst>
              <a:ext uri="{FF2B5EF4-FFF2-40B4-BE49-F238E27FC236}">
                <a16:creationId xmlns:a16="http://schemas.microsoft.com/office/drawing/2014/main" id="{D1FF4BA0-126E-4DEF-A226-47931AA95851}"/>
              </a:ext>
            </a:extLst>
          </p:cNvPr>
          <p:cNvSpPr>
            <a:spLocks noGrp="1"/>
          </p:cNvSpPr>
          <p:nvPr>
            <p:ph idx="1"/>
          </p:nvPr>
        </p:nvSpPr>
        <p:spPr/>
        <p:txBody>
          <a:bodyPr/>
          <a:lstStyle/>
          <a:p>
            <a:pPr marL="0" indent="0">
              <a:buNone/>
            </a:pPr>
            <a:r>
              <a:rPr lang="fr-FR" dirty="0"/>
              <a:t>Groupe 3 Images 2, 9 : </a:t>
            </a:r>
            <a:r>
              <a:rPr lang="fr-FR" b="1" dirty="0">
                <a:solidFill>
                  <a:srgbClr val="C00000"/>
                </a:solidFill>
              </a:rPr>
              <a:t>Ces images montrent qu’on peut aussi aider ceux qui sont loin de nous.</a:t>
            </a:r>
            <a:r>
              <a:rPr lang="fr-FR" b="1" dirty="0"/>
              <a:t> </a:t>
            </a:r>
          </a:p>
          <a:p>
            <a:pPr marL="0" indent="0">
              <a:buNone/>
            </a:pPr>
            <a:r>
              <a:rPr lang="fr-FR" dirty="0"/>
              <a:t>Aide internationale pour vacciner, soigner dans des pays qui n’ont pas les moyens de le faire.</a:t>
            </a:r>
          </a:p>
          <a:p>
            <a:pPr marL="0" indent="0">
              <a:buNone/>
            </a:pPr>
            <a:r>
              <a:rPr lang="fr-FR" dirty="0"/>
              <a:t>Aide lors de catastrophes naturelles, séismes, tremblements de terre…</a:t>
            </a:r>
          </a:p>
          <a:p>
            <a:pPr marL="0" indent="0">
              <a:buNone/>
            </a:pPr>
            <a:r>
              <a:rPr lang="fr-FR" dirty="0"/>
              <a:t>Préciser aux élèves que les bénévoles ou les associations qui aident les autres ne cherchent pas à gagner de l’argent. Elles donnent tout ce qu’elles ont collecté aux personnes qui en ont le plus besoin. </a:t>
            </a:r>
          </a:p>
          <a:p>
            <a:endParaRPr lang="fr-FR" dirty="0"/>
          </a:p>
        </p:txBody>
      </p:sp>
    </p:spTree>
    <p:extLst>
      <p:ext uri="{BB962C8B-B14F-4D97-AF65-F5344CB8AC3E}">
        <p14:creationId xmlns:p14="http://schemas.microsoft.com/office/powerpoint/2010/main" val="103173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5048D-70E3-479E-A1C5-782C53235AF2}"/>
              </a:ext>
            </a:extLst>
          </p:cNvPr>
          <p:cNvSpPr>
            <a:spLocks noGrp="1"/>
          </p:cNvSpPr>
          <p:nvPr>
            <p:ph type="title"/>
          </p:nvPr>
        </p:nvSpPr>
        <p:spPr/>
        <p:txBody>
          <a:bodyPr/>
          <a:lstStyle/>
          <a:p>
            <a:r>
              <a:rPr lang="fr-FR" sz="5400" dirty="0">
                <a:latin typeface="Calibri" panose="020F0502020204030204" pitchFamily="34" charset="0"/>
                <a:cs typeface="Calibri" panose="020F0502020204030204" pitchFamily="34" charset="0"/>
              </a:rPr>
              <a:t>Séance 2   / 1 heure</a:t>
            </a:r>
            <a:endParaRPr lang="fr-FR" dirty="0"/>
          </a:p>
        </p:txBody>
      </p:sp>
      <p:sp>
        <p:nvSpPr>
          <p:cNvPr id="3" name="Espace réservé du contenu 2">
            <a:extLst>
              <a:ext uri="{FF2B5EF4-FFF2-40B4-BE49-F238E27FC236}">
                <a16:creationId xmlns:a16="http://schemas.microsoft.com/office/drawing/2014/main" id="{1DD3C27F-6A23-42EA-8951-9E48F8A61BE6}"/>
              </a:ext>
            </a:extLst>
          </p:cNvPr>
          <p:cNvSpPr>
            <a:spLocks noGrp="1"/>
          </p:cNvSpPr>
          <p:nvPr>
            <p:ph idx="1"/>
          </p:nvPr>
        </p:nvSpPr>
        <p:spPr/>
        <p:txBody>
          <a:bodyPr>
            <a:normAutofit lnSpcReduction="10000"/>
          </a:bodyPr>
          <a:lstStyle/>
          <a:p>
            <a:r>
              <a:rPr lang="fr-FR" dirty="0">
                <a:solidFill>
                  <a:srgbClr val="C00000"/>
                </a:solidFill>
              </a:rPr>
              <a:t>Image 5 </a:t>
            </a:r>
            <a:r>
              <a:rPr lang="fr-FR" dirty="0"/>
              <a:t>: Le point d’interrogation permet de questionner les élèves sur le thème de l’affiche : </a:t>
            </a:r>
          </a:p>
          <a:p>
            <a:r>
              <a:rPr lang="fr-FR" dirty="0"/>
              <a:t>la solidarité et à le définir à partir des images. </a:t>
            </a:r>
          </a:p>
          <a:p>
            <a:r>
              <a:rPr lang="fr-FR" dirty="0">
                <a:solidFill>
                  <a:srgbClr val="C00000"/>
                </a:solidFill>
              </a:rPr>
              <a:t>Écrire une définition de la solidarité à partir des mots-clés notés lors de la description des photographies.</a:t>
            </a:r>
          </a:p>
          <a:p>
            <a:r>
              <a:rPr lang="fr-FR" dirty="0"/>
              <a:t>Définition de la solidarité Trace écrite:</a:t>
            </a:r>
          </a:p>
          <a:p>
            <a:r>
              <a:rPr lang="fr-FR" dirty="0"/>
              <a:t>. </a:t>
            </a:r>
            <a:r>
              <a:rPr lang="fr-FR" b="1" dirty="0">
                <a:solidFill>
                  <a:srgbClr val="C00000"/>
                </a:solidFill>
              </a:rPr>
              <a:t>La solidarité est un lien qui </a:t>
            </a:r>
            <a:r>
              <a:rPr lang="fr-FR" b="1" u="sng" dirty="0">
                <a:solidFill>
                  <a:srgbClr val="C00000"/>
                </a:solidFill>
              </a:rPr>
              <a:t>unit</a:t>
            </a:r>
            <a:r>
              <a:rPr lang="fr-FR" b="1" dirty="0">
                <a:solidFill>
                  <a:srgbClr val="C00000"/>
                </a:solidFill>
              </a:rPr>
              <a:t> des personnes qui ont décidé de </a:t>
            </a:r>
            <a:r>
              <a:rPr lang="fr-FR" b="1" u="sng" dirty="0">
                <a:solidFill>
                  <a:srgbClr val="C00000"/>
                </a:solidFill>
              </a:rPr>
              <a:t>s’aider </a:t>
            </a:r>
            <a:r>
              <a:rPr lang="fr-FR" b="1" dirty="0">
                <a:solidFill>
                  <a:srgbClr val="C00000"/>
                </a:solidFill>
              </a:rPr>
              <a:t>les unes les autres et de s’entraider . La solidarité est </a:t>
            </a:r>
            <a:r>
              <a:rPr lang="fr-FR" b="1" u="sng" dirty="0">
                <a:solidFill>
                  <a:srgbClr val="C00000"/>
                </a:solidFill>
              </a:rPr>
              <a:t>un devoir personnel </a:t>
            </a:r>
            <a:r>
              <a:rPr lang="fr-FR" b="1" dirty="0">
                <a:solidFill>
                  <a:srgbClr val="C00000"/>
                </a:solidFill>
              </a:rPr>
              <a:t>, mais c’est aussi </a:t>
            </a:r>
            <a:r>
              <a:rPr lang="fr-FR" b="1" u="sng" dirty="0">
                <a:solidFill>
                  <a:srgbClr val="C00000"/>
                </a:solidFill>
              </a:rPr>
              <a:t>un devoir collectif </a:t>
            </a:r>
            <a:r>
              <a:rPr lang="fr-FR" b="1" dirty="0">
                <a:solidFill>
                  <a:srgbClr val="C00000"/>
                </a:solidFill>
              </a:rPr>
              <a:t>: des associations aident les personnes les plus défavorisées en France et dans le monde. </a:t>
            </a:r>
            <a:r>
              <a:rPr lang="fr-FR" b="1" u="sng" dirty="0">
                <a:solidFill>
                  <a:srgbClr val="C00000"/>
                </a:solidFill>
              </a:rPr>
              <a:t>Nous exprimons notre fraternité lorsque nous sommes solidaires.</a:t>
            </a:r>
          </a:p>
        </p:txBody>
      </p:sp>
    </p:spTree>
    <p:extLst>
      <p:ext uri="{BB962C8B-B14F-4D97-AF65-F5344CB8AC3E}">
        <p14:creationId xmlns:p14="http://schemas.microsoft.com/office/powerpoint/2010/main" val="136640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71FB8-77C7-429C-B8FB-7D949A81E16A}"/>
              </a:ext>
            </a:extLst>
          </p:cNvPr>
          <p:cNvSpPr>
            <a:spLocks noGrp="1"/>
          </p:cNvSpPr>
          <p:nvPr>
            <p:ph type="title"/>
          </p:nvPr>
        </p:nvSpPr>
        <p:spPr/>
        <p:txBody>
          <a:bodyPr>
            <a:normAutofit/>
          </a:bodyPr>
          <a:lstStyle/>
          <a:p>
            <a:r>
              <a:rPr lang="fr-FR" sz="5400" dirty="0">
                <a:latin typeface="Calibri" panose="020F0502020204030204" pitchFamily="34" charset="0"/>
                <a:cs typeface="Calibri" panose="020F0502020204030204" pitchFamily="34" charset="0"/>
              </a:rPr>
              <a:t>Séance 3 / 30 minutes</a:t>
            </a:r>
          </a:p>
        </p:txBody>
      </p:sp>
      <p:sp>
        <p:nvSpPr>
          <p:cNvPr id="3" name="Espace réservé du contenu 2">
            <a:extLst>
              <a:ext uri="{FF2B5EF4-FFF2-40B4-BE49-F238E27FC236}">
                <a16:creationId xmlns:a16="http://schemas.microsoft.com/office/drawing/2014/main" id="{175114E5-9E64-4AFA-804E-B9D134D7AA02}"/>
              </a:ext>
            </a:extLst>
          </p:cNvPr>
          <p:cNvSpPr>
            <a:spLocks noGrp="1"/>
          </p:cNvSpPr>
          <p:nvPr>
            <p:ph idx="1"/>
          </p:nvPr>
        </p:nvSpPr>
        <p:spPr>
          <a:xfrm>
            <a:off x="649224" y="1728216"/>
            <a:ext cx="10963656" cy="4901184"/>
          </a:xfrm>
        </p:spPr>
        <p:txBody>
          <a:bodyPr>
            <a:normAutofit/>
          </a:bodyPr>
          <a:lstStyle/>
          <a:p>
            <a:r>
              <a:rPr lang="fr-FR" dirty="0"/>
              <a:t>Revenir sur le travail qui a été fait à la séance précédente qui a amené à une définition de la solidarité.</a:t>
            </a:r>
          </a:p>
          <a:p>
            <a:r>
              <a:rPr lang="fr-FR" dirty="0"/>
              <a:t>Demander aux élèves, pour la semaine suivante:</a:t>
            </a:r>
          </a:p>
          <a:p>
            <a:pPr>
              <a:buFont typeface="Wingdings" panose="05000000000000000000" pitchFamily="2" charset="2"/>
              <a:buChar char="Ø"/>
            </a:pPr>
            <a:r>
              <a:rPr lang="fr-FR" dirty="0"/>
              <a:t> de choisir une action solidaire dans tous les exemples qui ont pu être donnés ou bien d’en trouver une nouvelle.</a:t>
            </a:r>
          </a:p>
          <a:p>
            <a:pPr>
              <a:buFont typeface="Wingdings" panose="05000000000000000000" pitchFamily="2" charset="2"/>
              <a:buChar char="Ø"/>
            </a:pPr>
            <a:r>
              <a:rPr lang="fr-FR" dirty="0"/>
              <a:t>de la mener</a:t>
            </a:r>
          </a:p>
          <a:p>
            <a:pPr>
              <a:buFont typeface="Wingdings" panose="05000000000000000000" pitchFamily="2" charset="2"/>
              <a:buChar char="Ø"/>
            </a:pPr>
            <a:r>
              <a:rPr lang="fr-FR" dirty="0"/>
              <a:t>de se prendre en photo en train de la faire</a:t>
            </a:r>
          </a:p>
          <a:p>
            <a:pPr>
              <a:buFont typeface="Wingdings" panose="05000000000000000000" pitchFamily="2" charset="2"/>
              <a:buChar char="Ø"/>
            </a:pPr>
            <a:r>
              <a:rPr lang="fr-FR" dirty="0"/>
              <a:t>d’expliquer en une ou deux phrases en quoi cette action est une action solidaire. </a:t>
            </a:r>
          </a:p>
          <a:p>
            <a:r>
              <a:rPr lang="fr-FR" dirty="0"/>
              <a:t>Ce travail à faire à la maison impliquera les parents, l’enseignant devra probablement l’expliquer en amont aux parents le projet. Il devra également faire un mot pour demander l’autorisation du droit à l’image. Envisager la possibilité de dessiner si pas d’autorisation de droit à l’image.</a:t>
            </a:r>
          </a:p>
        </p:txBody>
      </p:sp>
    </p:spTree>
    <p:extLst>
      <p:ext uri="{BB962C8B-B14F-4D97-AF65-F5344CB8AC3E}">
        <p14:creationId xmlns:p14="http://schemas.microsoft.com/office/powerpoint/2010/main" val="1207396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71FB8-77C7-429C-B8FB-7D949A81E16A}"/>
              </a:ext>
            </a:extLst>
          </p:cNvPr>
          <p:cNvSpPr>
            <a:spLocks noGrp="1"/>
          </p:cNvSpPr>
          <p:nvPr>
            <p:ph type="title"/>
          </p:nvPr>
        </p:nvSpPr>
        <p:spPr/>
        <p:txBody>
          <a:bodyPr>
            <a:normAutofit/>
          </a:bodyPr>
          <a:lstStyle/>
          <a:p>
            <a:r>
              <a:rPr lang="fr-FR" sz="5400" dirty="0">
                <a:latin typeface="Calibri" panose="020F0502020204030204" pitchFamily="34" charset="0"/>
                <a:cs typeface="Calibri" panose="020F0502020204030204" pitchFamily="34" charset="0"/>
              </a:rPr>
              <a:t>Séance 3 / 30 minutes</a:t>
            </a:r>
          </a:p>
        </p:txBody>
      </p:sp>
      <p:sp>
        <p:nvSpPr>
          <p:cNvPr id="3" name="Espace réservé du contenu 2">
            <a:extLst>
              <a:ext uri="{FF2B5EF4-FFF2-40B4-BE49-F238E27FC236}">
                <a16:creationId xmlns:a16="http://schemas.microsoft.com/office/drawing/2014/main" id="{175114E5-9E64-4AFA-804E-B9D134D7AA02}"/>
              </a:ext>
            </a:extLst>
          </p:cNvPr>
          <p:cNvSpPr>
            <a:spLocks noGrp="1"/>
          </p:cNvSpPr>
          <p:nvPr>
            <p:ph idx="1"/>
          </p:nvPr>
        </p:nvSpPr>
        <p:spPr>
          <a:xfrm>
            <a:off x="1024128" y="2286000"/>
            <a:ext cx="10808208" cy="4023360"/>
          </a:xfrm>
        </p:spPr>
        <p:txBody>
          <a:bodyPr>
            <a:normAutofit lnSpcReduction="10000"/>
          </a:bodyPr>
          <a:lstStyle/>
          <a:p>
            <a:pPr algn="just"/>
            <a:r>
              <a:rPr lang="fr-FR" sz="3200" dirty="0"/>
              <a:t>L’enseignant peut commencer à lister les différentes actions envisagées par les élèves pour ceux qui savent déjà. Pour ceux qui ne savent pas, reprendre avec eux les différents exemples donnés lors de la séance précédente. Les élèves qui ont choisi leur mission peuvent déjà commencer à expliquer par écrit en quoi elle est solidaire. Ce travail pourra être complété après avoir fait l’action solidaire.</a:t>
            </a:r>
          </a:p>
          <a:p>
            <a:pPr algn="just"/>
            <a:endParaRPr lang="fr-FR" sz="3200" dirty="0"/>
          </a:p>
          <a:p>
            <a:pPr algn="just"/>
            <a:r>
              <a:rPr lang="fr-FR" sz="3200" dirty="0"/>
              <a:t>L’enseignant peut faire cette séance tout seul. </a:t>
            </a:r>
          </a:p>
          <a:p>
            <a:endParaRPr lang="fr-FR" dirty="0"/>
          </a:p>
        </p:txBody>
      </p:sp>
    </p:spTree>
    <p:extLst>
      <p:ext uri="{BB962C8B-B14F-4D97-AF65-F5344CB8AC3E}">
        <p14:creationId xmlns:p14="http://schemas.microsoft.com/office/powerpoint/2010/main" val="188689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71FB8-77C7-429C-B8FB-7D949A81E16A}"/>
              </a:ext>
            </a:extLst>
          </p:cNvPr>
          <p:cNvSpPr>
            <a:spLocks noGrp="1"/>
          </p:cNvSpPr>
          <p:nvPr>
            <p:ph type="title"/>
          </p:nvPr>
        </p:nvSpPr>
        <p:spPr/>
        <p:txBody>
          <a:bodyPr>
            <a:normAutofit/>
          </a:bodyPr>
          <a:lstStyle/>
          <a:p>
            <a:r>
              <a:rPr lang="fr-FR" sz="5400" dirty="0">
                <a:latin typeface="Calibri" panose="020F0502020204030204" pitchFamily="34" charset="0"/>
                <a:cs typeface="Calibri" panose="020F0502020204030204" pitchFamily="34" charset="0"/>
              </a:rPr>
              <a:t>Séance 4 / 1 HEURE</a:t>
            </a:r>
          </a:p>
        </p:txBody>
      </p:sp>
      <p:sp>
        <p:nvSpPr>
          <p:cNvPr id="3" name="Espace réservé du contenu 2">
            <a:extLst>
              <a:ext uri="{FF2B5EF4-FFF2-40B4-BE49-F238E27FC236}">
                <a16:creationId xmlns:a16="http://schemas.microsoft.com/office/drawing/2014/main" id="{175114E5-9E64-4AFA-804E-B9D134D7AA02}"/>
              </a:ext>
            </a:extLst>
          </p:cNvPr>
          <p:cNvSpPr>
            <a:spLocks noGrp="1"/>
          </p:cNvSpPr>
          <p:nvPr>
            <p:ph idx="1"/>
          </p:nvPr>
        </p:nvSpPr>
        <p:spPr>
          <a:xfrm>
            <a:off x="1024128" y="2157984"/>
            <a:ext cx="9720071" cy="4151376"/>
          </a:xfrm>
        </p:spPr>
        <p:txBody>
          <a:bodyPr>
            <a:normAutofit fontScale="92500" lnSpcReduction="10000"/>
          </a:bodyPr>
          <a:lstStyle/>
          <a:p>
            <a:r>
              <a:rPr lang="fr-FR" dirty="0"/>
              <a:t>Cette séance va être menée en deux temps</a:t>
            </a:r>
          </a:p>
          <a:p>
            <a:r>
              <a:rPr lang="fr-FR" u="sng" dirty="0"/>
              <a:t>Premier temps</a:t>
            </a:r>
            <a:r>
              <a:rPr lang="fr-FR" dirty="0"/>
              <a:t>:</a:t>
            </a:r>
          </a:p>
          <a:p>
            <a:r>
              <a:rPr lang="fr-FR" dirty="0"/>
              <a:t>Les élèves reviennent avec les photographies et le descriptif de leur action. Faire passer à l’oral les élèves qui le souhaitent pour qu’ils présentent leur action et surtout qu’ils expriment aussi leur ressenti et ce que cela a pu leur apporter. C’est le moment de partager avec eux votre expérience de bénévole et ce que cela vous apporte.</a:t>
            </a:r>
          </a:p>
          <a:p>
            <a:r>
              <a:rPr lang="fr-FR" u="sng" dirty="0"/>
              <a:t>Second temps</a:t>
            </a:r>
            <a:r>
              <a:rPr lang="fr-FR" dirty="0"/>
              <a:t>:</a:t>
            </a:r>
          </a:p>
          <a:p>
            <a:r>
              <a:rPr lang="fr-FR" dirty="0"/>
              <a:t>En fonction de l’effectif de la classe, décider de faire une seule grande affiche ou plusieurs affiches ( travail en groupe). </a:t>
            </a:r>
          </a:p>
          <a:p>
            <a:r>
              <a:rPr lang="fr-FR" dirty="0"/>
              <a:t>Rassembler les actions qui se ressemblent </a:t>
            </a:r>
          </a:p>
          <a:p>
            <a:r>
              <a:rPr lang="fr-FR" dirty="0"/>
              <a:t>( tri de déchets, solidarité envers la planète, entraide, mesures barrière pour protéger les plus faibles, seul ou au sein d’une association…)</a:t>
            </a:r>
          </a:p>
        </p:txBody>
      </p:sp>
    </p:spTree>
    <p:extLst>
      <p:ext uri="{BB962C8B-B14F-4D97-AF65-F5344CB8AC3E}">
        <p14:creationId xmlns:p14="http://schemas.microsoft.com/office/powerpoint/2010/main" val="320256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71FB8-77C7-429C-B8FB-7D949A81E16A}"/>
              </a:ext>
            </a:extLst>
          </p:cNvPr>
          <p:cNvSpPr>
            <a:spLocks noGrp="1"/>
          </p:cNvSpPr>
          <p:nvPr>
            <p:ph type="title"/>
          </p:nvPr>
        </p:nvSpPr>
        <p:spPr/>
        <p:txBody>
          <a:bodyPr>
            <a:normAutofit/>
          </a:bodyPr>
          <a:lstStyle/>
          <a:p>
            <a:r>
              <a:rPr lang="fr-FR" sz="5400" dirty="0">
                <a:latin typeface="Calibri" panose="020F0502020204030204" pitchFamily="34" charset="0"/>
                <a:cs typeface="Calibri" panose="020F0502020204030204" pitchFamily="34" charset="0"/>
              </a:rPr>
              <a:t>Séance 4 / 1 HEURE</a:t>
            </a:r>
          </a:p>
        </p:txBody>
      </p:sp>
      <p:pic>
        <p:nvPicPr>
          <p:cNvPr id="7" name="Espace réservé du contenu 6">
            <a:extLst>
              <a:ext uri="{FF2B5EF4-FFF2-40B4-BE49-F238E27FC236}">
                <a16:creationId xmlns:a16="http://schemas.microsoft.com/office/drawing/2014/main" id="{C8140D7E-8B6C-4BE3-87AB-C7D9C5BA9D1B}"/>
              </a:ext>
            </a:extLst>
          </p:cNvPr>
          <p:cNvPicPr>
            <a:picLocks noGrp="1" noChangeAspect="1"/>
          </p:cNvPicPr>
          <p:nvPr>
            <p:ph idx="1"/>
          </p:nvPr>
        </p:nvPicPr>
        <p:blipFill>
          <a:blip r:embed="rId2"/>
          <a:stretch>
            <a:fillRect/>
          </a:stretch>
        </p:blipFill>
        <p:spPr>
          <a:xfrm>
            <a:off x="1024128" y="2250059"/>
            <a:ext cx="5457859" cy="4022725"/>
          </a:xfrm>
        </p:spPr>
      </p:pic>
      <p:pic>
        <p:nvPicPr>
          <p:cNvPr id="11" name="Image 10" descr="Une image contenant texte&#10;&#10;Description générée automatiquement">
            <a:extLst>
              <a:ext uri="{FF2B5EF4-FFF2-40B4-BE49-F238E27FC236}">
                <a16:creationId xmlns:a16="http://schemas.microsoft.com/office/drawing/2014/main" id="{3A15168A-9982-4790-8EB8-5D1D33C05E9D}"/>
              </a:ext>
            </a:extLst>
          </p:cNvPr>
          <p:cNvPicPr>
            <a:picLocks noChangeAspect="1"/>
          </p:cNvPicPr>
          <p:nvPr/>
        </p:nvPicPr>
        <p:blipFill>
          <a:blip r:embed="rId3"/>
          <a:stretch>
            <a:fillRect/>
          </a:stretch>
        </p:blipFill>
        <p:spPr>
          <a:xfrm>
            <a:off x="7490226" y="1109601"/>
            <a:ext cx="4189394" cy="5163183"/>
          </a:xfrm>
          <a:prstGeom prst="rect">
            <a:avLst/>
          </a:prstGeom>
        </p:spPr>
      </p:pic>
    </p:spTree>
    <p:extLst>
      <p:ext uri="{BB962C8B-B14F-4D97-AF65-F5344CB8AC3E}">
        <p14:creationId xmlns:p14="http://schemas.microsoft.com/office/powerpoint/2010/main" val="35630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0999" y="4960137"/>
            <a:ext cx="8797183" cy="1463040"/>
          </a:xfrm>
        </p:spPr>
        <p:txBody>
          <a:bodyPr>
            <a:normAutofit/>
          </a:bodyPr>
          <a:lstStyle/>
          <a:p>
            <a:pPr algn="ctr"/>
            <a:r>
              <a:rPr lang="fr-FR" dirty="0">
                <a:latin typeface="Calibri" panose="020F0502020204030204" pitchFamily="34" charset="0"/>
                <a:cs typeface="Calibri" panose="020F0502020204030204" pitchFamily="34" charset="0"/>
              </a:rPr>
              <a:t>Les objectifs de la formation </a:t>
            </a:r>
          </a:p>
        </p:txBody>
      </p:sp>
      <p:sp>
        <p:nvSpPr>
          <p:cNvPr id="3" name="Sous-titre 2">
            <a:extLst>
              <a:ext uri="{FF2B5EF4-FFF2-40B4-BE49-F238E27FC236}">
                <a16:creationId xmlns:a16="http://schemas.microsoft.com/office/drawing/2014/main" id="{14065B18-7B37-4965-B7DD-78B5FFF5CD0D}"/>
              </a:ext>
            </a:extLst>
          </p:cNvPr>
          <p:cNvSpPr>
            <a:spLocks noGrp="1"/>
          </p:cNvSpPr>
          <p:nvPr>
            <p:ph type="subTitle" idx="1"/>
          </p:nvPr>
        </p:nvSpPr>
        <p:spPr/>
        <p:txBody>
          <a:bodyPr>
            <a:normAutofit/>
          </a:bodyPr>
          <a:lstStyle/>
          <a:p>
            <a:endParaRPr lang="fr-FR" sz="6600" dirty="0"/>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13" y="299635"/>
            <a:ext cx="2763592" cy="1022529"/>
          </a:xfrm>
          <a:prstGeom prst="rect">
            <a:avLst/>
          </a:prstGeom>
        </p:spPr>
      </p:pic>
      <p:pic>
        <p:nvPicPr>
          <p:cNvPr id="5" name="Image 4">
            <a:extLst>
              <a:ext uri="{FF2B5EF4-FFF2-40B4-BE49-F238E27FC236}">
                <a16:creationId xmlns:a16="http://schemas.microsoft.com/office/drawing/2014/main" id="{28F5CDE9-96AB-40A4-BDB6-5DE69B32C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079" y="5094936"/>
            <a:ext cx="1193442" cy="1193442"/>
          </a:xfrm>
          <a:prstGeom prst="rect">
            <a:avLst/>
          </a:prstGeom>
        </p:spPr>
      </p:pic>
    </p:spTree>
    <p:extLst>
      <p:ext uri="{BB962C8B-B14F-4D97-AF65-F5344CB8AC3E}">
        <p14:creationId xmlns:p14="http://schemas.microsoft.com/office/powerpoint/2010/main" val="1534499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71FB8-77C7-429C-B8FB-7D949A81E16A}"/>
              </a:ext>
            </a:extLst>
          </p:cNvPr>
          <p:cNvSpPr>
            <a:spLocks noGrp="1"/>
          </p:cNvSpPr>
          <p:nvPr>
            <p:ph type="title"/>
          </p:nvPr>
        </p:nvSpPr>
        <p:spPr/>
        <p:txBody>
          <a:bodyPr>
            <a:normAutofit/>
          </a:bodyPr>
          <a:lstStyle/>
          <a:p>
            <a:r>
              <a:rPr lang="fr-FR" sz="5400" dirty="0">
                <a:latin typeface="Calibri" panose="020F0502020204030204" pitchFamily="34" charset="0"/>
                <a:cs typeface="Calibri" panose="020F0502020204030204" pitchFamily="34" charset="0"/>
              </a:rPr>
              <a:t>A l’issue des séances</a:t>
            </a:r>
          </a:p>
        </p:txBody>
      </p:sp>
      <p:sp>
        <p:nvSpPr>
          <p:cNvPr id="3" name="Espace réservé du contenu 2">
            <a:extLst>
              <a:ext uri="{FF2B5EF4-FFF2-40B4-BE49-F238E27FC236}">
                <a16:creationId xmlns:a16="http://schemas.microsoft.com/office/drawing/2014/main" id="{175114E5-9E64-4AFA-804E-B9D134D7AA02}"/>
              </a:ext>
            </a:extLst>
          </p:cNvPr>
          <p:cNvSpPr>
            <a:spLocks noGrp="1"/>
          </p:cNvSpPr>
          <p:nvPr>
            <p:ph sz="half" idx="1"/>
          </p:nvPr>
        </p:nvSpPr>
        <p:spPr>
          <a:xfrm>
            <a:off x="292608" y="2286000"/>
            <a:ext cx="5486400" cy="4023360"/>
          </a:xfrm>
        </p:spPr>
        <p:txBody>
          <a:bodyPr>
            <a:noAutofit/>
          </a:bodyPr>
          <a:lstStyle/>
          <a:p>
            <a:r>
              <a:rPr lang="fr-FR" sz="4000" b="1" i="0" u="none" strike="noStrike" baseline="0" dirty="0"/>
              <a:t>Travail coopératif</a:t>
            </a:r>
          </a:p>
          <a:p>
            <a:pPr marL="0" indent="0">
              <a:buNone/>
            </a:pPr>
            <a:r>
              <a:rPr lang="fr-FR" sz="4000" b="0" i="0" u="none" strike="noStrike" baseline="0" dirty="0"/>
              <a:t>Chaque élève réalisera une partie globale du projet, grâce à des échanges et des débats.</a:t>
            </a:r>
          </a:p>
        </p:txBody>
      </p:sp>
      <p:sp>
        <p:nvSpPr>
          <p:cNvPr id="7" name="Espace réservé du contenu 6">
            <a:extLst>
              <a:ext uri="{FF2B5EF4-FFF2-40B4-BE49-F238E27FC236}">
                <a16:creationId xmlns:a16="http://schemas.microsoft.com/office/drawing/2014/main" id="{A2C2FAA4-550E-4CF0-B9CB-032DBF4CAE98}"/>
              </a:ext>
            </a:extLst>
          </p:cNvPr>
          <p:cNvSpPr>
            <a:spLocks noGrp="1"/>
          </p:cNvSpPr>
          <p:nvPr>
            <p:ph sz="half" idx="2"/>
          </p:nvPr>
        </p:nvSpPr>
        <p:spPr>
          <a:xfrm>
            <a:off x="5861304" y="2286000"/>
            <a:ext cx="6190488" cy="4023360"/>
          </a:xfrm>
        </p:spPr>
        <p:txBody>
          <a:bodyPr/>
          <a:lstStyle/>
          <a:p>
            <a:r>
              <a:rPr lang="fr-FR" sz="4000" b="1" i="0" u="none" strike="noStrike" baseline="0" dirty="0"/>
              <a:t>Travail collaboratif</a:t>
            </a:r>
          </a:p>
          <a:p>
            <a:pPr marL="0" indent="0" algn="l">
              <a:buNone/>
            </a:pPr>
            <a:r>
              <a:rPr lang="fr-FR" sz="4000" b="0" i="0" u="none" strike="noStrike" baseline="0" dirty="0"/>
              <a:t>Chaque élève réalisera une tâche à sa manière, et aura une responsabilité individuelle.</a:t>
            </a:r>
            <a:endParaRPr lang="fr-FR" sz="4000" dirty="0"/>
          </a:p>
          <a:p>
            <a:endParaRPr lang="fr-FR" dirty="0"/>
          </a:p>
        </p:txBody>
      </p:sp>
      <p:cxnSp>
        <p:nvCxnSpPr>
          <p:cNvPr id="9" name="Connecteur droit 8">
            <a:extLst>
              <a:ext uri="{FF2B5EF4-FFF2-40B4-BE49-F238E27FC236}">
                <a16:creationId xmlns:a16="http://schemas.microsoft.com/office/drawing/2014/main" id="{92927CC9-0F66-41C1-B3DB-ECE3E01028F7}"/>
              </a:ext>
            </a:extLst>
          </p:cNvPr>
          <p:cNvCxnSpPr/>
          <p:nvPr/>
        </p:nvCxnSpPr>
        <p:spPr>
          <a:xfrm>
            <a:off x="5733288" y="2286000"/>
            <a:ext cx="0" cy="398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33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latin typeface="Calibri" panose="020F0502020204030204" pitchFamily="34" charset="0"/>
                <a:cs typeface="Calibri" panose="020F0502020204030204" pitchFamily="34" charset="0"/>
              </a:rPr>
              <a:t>Les programmes </a:t>
            </a:r>
          </a:p>
        </p:txBody>
      </p:sp>
      <p:sp>
        <p:nvSpPr>
          <p:cNvPr id="3" name="Sous-titre 2">
            <a:extLst>
              <a:ext uri="{FF2B5EF4-FFF2-40B4-BE49-F238E27FC236}">
                <a16:creationId xmlns:a16="http://schemas.microsoft.com/office/drawing/2014/main" id="{563A5E99-B4D2-4EB3-A0A3-B2EB752E15BC}"/>
              </a:ext>
            </a:extLst>
          </p:cNvPr>
          <p:cNvSpPr>
            <a:spLocks noGrp="1"/>
          </p:cNvSpPr>
          <p:nvPr>
            <p:ph type="subTitle" idx="1"/>
          </p:nvPr>
        </p:nvSpPr>
        <p:spPr/>
        <p:txBody>
          <a:bodyPr>
            <a:normAutofit/>
          </a:bodyPr>
          <a:lstStyle/>
          <a:p>
            <a:endParaRPr lang="fr-FR" sz="6600" dirty="0"/>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13" y="299635"/>
            <a:ext cx="2763592" cy="1022529"/>
          </a:xfrm>
          <a:prstGeom prst="rect">
            <a:avLst/>
          </a:prstGeom>
        </p:spPr>
      </p:pic>
      <p:pic>
        <p:nvPicPr>
          <p:cNvPr id="5" name="Image 4">
            <a:extLst>
              <a:ext uri="{FF2B5EF4-FFF2-40B4-BE49-F238E27FC236}">
                <a16:creationId xmlns:a16="http://schemas.microsoft.com/office/drawing/2014/main" id="{CA747BFE-B89C-483A-A4BB-4AD14C970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079" y="5094936"/>
            <a:ext cx="1193442" cy="1193442"/>
          </a:xfrm>
          <a:prstGeom prst="rect">
            <a:avLst/>
          </a:prstGeom>
        </p:spPr>
      </p:pic>
    </p:spTree>
    <p:extLst>
      <p:ext uri="{BB962C8B-B14F-4D97-AF65-F5344CB8AC3E}">
        <p14:creationId xmlns:p14="http://schemas.microsoft.com/office/powerpoint/2010/main" val="3265867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E55B4-8F8C-4563-8B94-34744CFE9E72}"/>
              </a:ext>
            </a:extLst>
          </p:cNvPr>
          <p:cNvSpPr>
            <a:spLocks noGrp="1"/>
          </p:cNvSpPr>
          <p:nvPr>
            <p:ph type="title"/>
          </p:nvPr>
        </p:nvSpPr>
        <p:spPr/>
        <p:txBody>
          <a:bodyPr/>
          <a:lstStyle/>
          <a:p>
            <a:endParaRPr lang="fr-FR"/>
          </a:p>
        </p:txBody>
      </p:sp>
      <p:graphicFrame>
        <p:nvGraphicFramePr>
          <p:cNvPr id="4" name="Tableau 4">
            <a:extLst>
              <a:ext uri="{FF2B5EF4-FFF2-40B4-BE49-F238E27FC236}">
                <a16:creationId xmlns:a16="http://schemas.microsoft.com/office/drawing/2014/main" id="{8FA9647A-5666-4A96-B341-7B25F9D5050C}"/>
              </a:ext>
            </a:extLst>
          </p:cNvPr>
          <p:cNvGraphicFramePr>
            <a:graphicFrameLocks noGrp="1"/>
          </p:cNvGraphicFramePr>
          <p:nvPr>
            <p:ph idx="1"/>
            <p:extLst>
              <p:ext uri="{D42A27DB-BD31-4B8C-83A1-F6EECF244321}">
                <p14:modId xmlns:p14="http://schemas.microsoft.com/office/powerpoint/2010/main" val="2681937193"/>
              </p:ext>
            </p:extLst>
          </p:nvPr>
        </p:nvGraphicFramePr>
        <p:xfrm>
          <a:off x="208817" y="115384"/>
          <a:ext cx="11774365" cy="6627232"/>
        </p:xfrm>
        <a:graphic>
          <a:graphicData uri="http://schemas.openxmlformats.org/drawingml/2006/table">
            <a:tbl>
              <a:tblPr firstRow="1" bandRow="1">
                <a:tableStyleId>{5C22544A-7EE6-4342-B048-85BDC9FD1C3A}</a:tableStyleId>
              </a:tblPr>
              <a:tblGrid>
                <a:gridCol w="2354873">
                  <a:extLst>
                    <a:ext uri="{9D8B030D-6E8A-4147-A177-3AD203B41FA5}">
                      <a16:colId xmlns:a16="http://schemas.microsoft.com/office/drawing/2014/main" val="3681657555"/>
                    </a:ext>
                  </a:extLst>
                </a:gridCol>
                <a:gridCol w="2354873">
                  <a:extLst>
                    <a:ext uri="{9D8B030D-6E8A-4147-A177-3AD203B41FA5}">
                      <a16:colId xmlns:a16="http://schemas.microsoft.com/office/drawing/2014/main" val="1014188082"/>
                    </a:ext>
                  </a:extLst>
                </a:gridCol>
                <a:gridCol w="2354873">
                  <a:extLst>
                    <a:ext uri="{9D8B030D-6E8A-4147-A177-3AD203B41FA5}">
                      <a16:colId xmlns:a16="http://schemas.microsoft.com/office/drawing/2014/main" val="4182205398"/>
                    </a:ext>
                  </a:extLst>
                </a:gridCol>
                <a:gridCol w="2354873">
                  <a:extLst>
                    <a:ext uri="{9D8B030D-6E8A-4147-A177-3AD203B41FA5}">
                      <a16:colId xmlns:a16="http://schemas.microsoft.com/office/drawing/2014/main" val="3166167338"/>
                    </a:ext>
                  </a:extLst>
                </a:gridCol>
                <a:gridCol w="2354873">
                  <a:extLst>
                    <a:ext uri="{9D8B030D-6E8A-4147-A177-3AD203B41FA5}">
                      <a16:colId xmlns:a16="http://schemas.microsoft.com/office/drawing/2014/main" val="526586863"/>
                    </a:ext>
                  </a:extLst>
                </a:gridCol>
              </a:tblGrid>
              <a:tr h="905588">
                <a:tc>
                  <a:txBody>
                    <a:bodyPr/>
                    <a:lstStyle/>
                    <a:p>
                      <a:endParaRPr lang="fr-FR" dirty="0"/>
                    </a:p>
                  </a:txBody>
                  <a:tcPr/>
                </a:tc>
                <a:tc>
                  <a:txBody>
                    <a:bodyPr/>
                    <a:lstStyle/>
                    <a:p>
                      <a:r>
                        <a:rPr lang="fr-FR" dirty="0"/>
                        <a:t>ARTS PLASTIQUES</a:t>
                      </a:r>
                    </a:p>
                  </a:txBody>
                  <a:tcPr/>
                </a:tc>
                <a:tc>
                  <a:txBody>
                    <a:bodyPr/>
                    <a:lstStyle/>
                    <a:p>
                      <a:r>
                        <a:rPr lang="fr-FR" dirty="0"/>
                        <a:t>EMC</a:t>
                      </a:r>
                    </a:p>
                  </a:txBody>
                  <a:tcPr/>
                </a:tc>
                <a:tc>
                  <a:txBody>
                    <a:bodyPr/>
                    <a:lstStyle/>
                    <a:p>
                      <a:r>
                        <a:rPr lang="fr-FR" dirty="0"/>
                        <a:t>ORAL</a:t>
                      </a:r>
                    </a:p>
                  </a:txBody>
                  <a:tcPr/>
                </a:tc>
                <a:tc>
                  <a:txBody>
                    <a:bodyPr/>
                    <a:lstStyle/>
                    <a:p>
                      <a:r>
                        <a:rPr lang="fr-FR" dirty="0"/>
                        <a:t>ECRIT</a:t>
                      </a:r>
                    </a:p>
                  </a:txBody>
                  <a:tcPr/>
                </a:tc>
                <a:extLst>
                  <a:ext uri="{0D108BD9-81ED-4DB2-BD59-A6C34878D82A}">
                    <a16:rowId xmlns:a16="http://schemas.microsoft.com/office/drawing/2014/main" val="3153806666"/>
                  </a:ext>
                </a:extLst>
              </a:tr>
              <a:tr h="3290198">
                <a:tc>
                  <a:txBody>
                    <a:bodyPr/>
                    <a:lstStyle/>
                    <a:p>
                      <a:pPr algn="ctr"/>
                      <a:r>
                        <a:rPr lang="fr-FR" dirty="0"/>
                        <a:t>CYCLE 2</a:t>
                      </a:r>
                    </a:p>
                  </a:txBody>
                  <a:tcPr/>
                </a:tc>
                <a:tc>
                  <a:txBody>
                    <a:bodyPr/>
                    <a:lstStyle/>
                    <a:p>
                      <a:r>
                        <a:rPr lang="fr-FR" sz="1800" b="0" i="0" u="none" strike="noStrike" kern="1200" baseline="0" dirty="0">
                          <a:solidFill>
                            <a:schemeClr val="dk1"/>
                          </a:solidFill>
                          <a:latin typeface="+mn-lt"/>
                          <a:ea typeface="+mn-ea"/>
                          <a:cs typeface="+mn-cs"/>
                        </a:rPr>
                        <a:t>•Représenter le monde environnant par le dessin et/ou le collage </a:t>
                      </a:r>
                    </a:p>
                    <a:p>
                      <a:r>
                        <a:rPr lang="fr-FR" sz="1800" b="0" i="0" u="none" strike="noStrike" kern="1200" baseline="0" dirty="0">
                          <a:solidFill>
                            <a:schemeClr val="dk1"/>
                          </a:solidFill>
                          <a:latin typeface="+mn-lt"/>
                          <a:ea typeface="+mn-ea"/>
                          <a:cs typeface="+mn-cs"/>
                        </a:rPr>
                        <a:t>•Exprimer ses émotions lors de la rencontre avec des œuvres d’art </a:t>
                      </a:r>
                    </a:p>
                    <a:p>
                      <a:r>
                        <a:rPr lang="fr-FR" sz="1800" b="0" i="0" u="none" strike="noStrike" kern="1200" baseline="0" dirty="0">
                          <a:solidFill>
                            <a:schemeClr val="dk1"/>
                          </a:solidFill>
                          <a:latin typeface="+mn-lt"/>
                          <a:ea typeface="+mn-ea"/>
                          <a:cs typeface="+mn-cs"/>
                        </a:rPr>
                        <a:t>•Mener à terme une production individuelle dans le cadre d’un projet accompagné par </a:t>
                      </a:r>
                      <a:r>
                        <a:rPr lang="fr-FR" sz="1800" b="0" i="0" u="none" strike="noStrike" kern="1200" baseline="0" dirty="0" err="1">
                          <a:solidFill>
                            <a:schemeClr val="dk1"/>
                          </a:solidFill>
                          <a:latin typeface="+mn-lt"/>
                          <a:ea typeface="+mn-ea"/>
                          <a:cs typeface="+mn-cs"/>
                        </a:rPr>
                        <a:t>le.a</a:t>
                      </a:r>
                      <a:r>
                        <a:rPr lang="fr-FR" sz="1800" b="0" i="0" u="none" strike="noStrike" kern="1200" baseline="0" dirty="0">
                          <a:solidFill>
                            <a:schemeClr val="dk1"/>
                          </a:solidFill>
                          <a:latin typeface="+mn-lt"/>
                          <a:ea typeface="+mn-ea"/>
                          <a:cs typeface="+mn-cs"/>
                        </a:rPr>
                        <a:t> </a:t>
                      </a:r>
                      <a:r>
                        <a:rPr lang="fr-FR" sz="1800" b="0" i="0" u="none" strike="noStrike" kern="1200" baseline="0" dirty="0" err="1">
                          <a:solidFill>
                            <a:schemeClr val="dk1"/>
                          </a:solidFill>
                          <a:latin typeface="+mn-lt"/>
                          <a:ea typeface="+mn-ea"/>
                          <a:cs typeface="+mn-cs"/>
                        </a:rPr>
                        <a:t>professeur.e</a:t>
                      </a:r>
                      <a:r>
                        <a:rPr lang="fr-FR" sz="1800" b="0" i="0" u="none" strike="noStrike" kern="1200" baseline="0" dirty="0">
                          <a:solidFill>
                            <a:schemeClr val="dk1"/>
                          </a:solidFill>
                          <a:latin typeface="+mn-lt"/>
                          <a:ea typeface="+mn-ea"/>
                          <a:cs typeface="+mn-cs"/>
                        </a:rPr>
                        <a:t> 	</a:t>
                      </a:r>
                    </a:p>
                    <a:p>
                      <a:pPr algn="ctr"/>
                      <a:endParaRPr lang="fr-FR" dirty="0"/>
                    </a:p>
                  </a:txBody>
                  <a:tcPr/>
                </a:tc>
                <a:tc rowSpan="2">
                  <a:txBody>
                    <a:bodyPr/>
                    <a:lstStyle/>
                    <a:p>
                      <a:r>
                        <a:rPr lang="fr-FR" sz="1800" b="0" i="0" u="none" strike="noStrike" kern="1200" baseline="0" dirty="0">
                          <a:solidFill>
                            <a:schemeClr val="dk1"/>
                          </a:solidFill>
                          <a:latin typeface="+mn-lt"/>
                          <a:ea typeface="+mn-ea"/>
                          <a:cs typeface="+mn-cs"/>
                        </a:rPr>
                        <a:t>• S’estimer et être capable d’écoute et d’empathie</a:t>
                      </a:r>
                    </a:p>
                    <a:p>
                      <a:r>
                        <a:rPr lang="fr-FR" sz="1800" b="0" i="0" u="none" strike="noStrike" kern="1200" baseline="0" dirty="0">
                          <a:solidFill>
                            <a:schemeClr val="dk1"/>
                          </a:solidFill>
                          <a:latin typeface="+mn-lt"/>
                          <a:ea typeface="+mn-ea"/>
                          <a:cs typeface="+mn-cs"/>
                        </a:rPr>
                        <a:t>• Être capable de coopérer</a:t>
                      </a:r>
                    </a:p>
                    <a:p>
                      <a:r>
                        <a:rPr lang="fr-FR" sz="1800" b="0" i="0" u="none" strike="noStrike" kern="1200" baseline="0" dirty="0">
                          <a:solidFill>
                            <a:schemeClr val="dk1"/>
                          </a:solidFill>
                          <a:latin typeface="+mn-lt"/>
                          <a:ea typeface="+mn-ea"/>
                          <a:cs typeface="+mn-cs"/>
                        </a:rPr>
                        <a:t>• Se sentir membre d’une collectivité</a:t>
                      </a:r>
                    </a:p>
                    <a:p>
                      <a:r>
                        <a:rPr lang="fr-FR" sz="1800" b="0" i="0" u="none" strike="noStrike" kern="1200" baseline="0" dirty="0">
                          <a:solidFill>
                            <a:schemeClr val="dk1"/>
                          </a:solidFill>
                          <a:latin typeface="+mn-lt"/>
                          <a:ea typeface="+mn-ea"/>
                          <a:cs typeface="+mn-cs"/>
                        </a:rPr>
                        <a:t>• Être responsable de ses engagements</a:t>
                      </a:r>
                    </a:p>
                    <a:p>
                      <a:r>
                        <a:rPr lang="fr-FR" sz="1800" b="0" i="0" u="none" strike="noStrike" kern="1200" baseline="0" dirty="0">
                          <a:solidFill>
                            <a:schemeClr val="dk1"/>
                          </a:solidFill>
                          <a:latin typeface="+mn-lt"/>
                          <a:ea typeface="+mn-ea"/>
                          <a:cs typeface="+mn-cs"/>
                        </a:rPr>
                        <a:t>• Savoir s’intégrer dans une démarche collaborative et enrichir son travail ou sa</a:t>
                      </a:r>
                    </a:p>
                    <a:p>
                      <a:r>
                        <a:rPr lang="fr-FR" sz="1800" b="0" i="0" u="none" strike="noStrike" kern="1200" baseline="0" dirty="0">
                          <a:solidFill>
                            <a:schemeClr val="dk1"/>
                          </a:solidFill>
                          <a:latin typeface="+mn-lt"/>
                          <a:ea typeface="+mn-ea"/>
                          <a:cs typeface="+mn-cs"/>
                        </a:rPr>
                        <a:t>réflexion grâce à cette démarche</a:t>
                      </a:r>
                      <a:endParaRPr lang="fr-FR" dirty="0"/>
                    </a:p>
                  </a:txBody>
                  <a:tcPr/>
                </a:tc>
                <a:tc>
                  <a:txBody>
                    <a:bodyPr/>
                    <a:lstStyle/>
                    <a:p>
                      <a:r>
                        <a:rPr lang="fr-FR" sz="1800" b="0" i="0" u="none" strike="noStrike" kern="1200" baseline="0" dirty="0">
                          <a:solidFill>
                            <a:schemeClr val="dk1"/>
                          </a:solidFill>
                          <a:latin typeface="+mn-lt"/>
                          <a:ea typeface="+mn-ea"/>
                          <a:cs typeface="+mn-cs"/>
                        </a:rPr>
                        <a:t>• Participer à des échanges</a:t>
                      </a:r>
                    </a:p>
                    <a:p>
                      <a:r>
                        <a:rPr lang="fr-FR" sz="1800" b="0" i="0" u="none" strike="noStrike" kern="1200" baseline="0" dirty="0">
                          <a:solidFill>
                            <a:schemeClr val="dk1"/>
                          </a:solidFill>
                          <a:latin typeface="+mn-lt"/>
                          <a:ea typeface="+mn-ea"/>
                          <a:cs typeface="+mn-cs"/>
                        </a:rPr>
                        <a:t>dans des situations diverses</a:t>
                      </a:r>
                      <a:endParaRPr lang="fr-FR" dirty="0"/>
                    </a:p>
                  </a:txBody>
                  <a:tcPr/>
                </a:tc>
                <a:tc>
                  <a:txBody>
                    <a:bodyPr/>
                    <a:lstStyle/>
                    <a:p>
                      <a:r>
                        <a:rPr lang="fr-FR" sz="1800" b="0" i="0" u="none" strike="noStrike" kern="1200" baseline="0" dirty="0">
                          <a:solidFill>
                            <a:schemeClr val="dk1"/>
                          </a:solidFill>
                          <a:latin typeface="+mn-lt"/>
                          <a:ea typeface="+mn-ea"/>
                          <a:cs typeface="+mn-cs"/>
                        </a:rPr>
                        <a:t>• Produire des écrits variés</a:t>
                      </a:r>
                      <a:endParaRPr lang="fr-FR" dirty="0"/>
                    </a:p>
                  </a:txBody>
                  <a:tcPr/>
                </a:tc>
                <a:extLst>
                  <a:ext uri="{0D108BD9-81ED-4DB2-BD59-A6C34878D82A}">
                    <a16:rowId xmlns:a16="http://schemas.microsoft.com/office/drawing/2014/main" val="1251689096"/>
                  </a:ext>
                </a:extLst>
              </a:tr>
              <a:tr h="2338364">
                <a:tc>
                  <a:txBody>
                    <a:bodyPr/>
                    <a:lstStyle/>
                    <a:p>
                      <a:pPr algn="ctr"/>
                      <a:r>
                        <a:rPr lang="fr-FR" dirty="0"/>
                        <a:t>CYCLE 3</a:t>
                      </a:r>
                    </a:p>
                  </a:txBody>
                  <a:tcPr/>
                </a:tc>
                <a:tc>
                  <a:txBody>
                    <a:bodyPr/>
                    <a:lstStyle/>
                    <a:p>
                      <a:r>
                        <a:rPr lang="fr-FR" sz="1800" b="0" i="0" u="none" strike="noStrike" kern="1200" baseline="0" dirty="0">
                          <a:solidFill>
                            <a:schemeClr val="dk1"/>
                          </a:solidFill>
                          <a:latin typeface="+mn-lt"/>
                          <a:ea typeface="+mn-ea"/>
                          <a:cs typeface="+mn-cs"/>
                        </a:rPr>
                        <a:t>•Rechercher une expression personnelle </a:t>
                      </a:r>
                    </a:p>
                    <a:p>
                      <a:r>
                        <a:rPr lang="fr-FR" sz="1800" b="0" i="0" u="none" strike="noStrike" kern="1200" baseline="0" dirty="0">
                          <a:solidFill>
                            <a:schemeClr val="dk1"/>
                          </a:solidFill>
                          <a:latin typeface="+mn-lt"/>
                          <a:ea typeface="+mn-ea"/>
                          <a:cs typeface="+mn-cs"/>
                        </a:rPr>
                        <a:t>•Décrire des </a:t>
                      </a:r>
                      <a:r>
                        <a:rPr lang="fr-FR" sz="1800" b="0" i="0" u="none" strike="noStrike" kern="1200" baseline="0" dirty="0" err="1">
                          <a:solidFill>
                            <a:schemeClr val="dk1"/>
                          </a:solidFill>
                          <a:latin typeface="+mn-lt"/>
                          <a:ea typeface="+mn-ea"/>
                          <a:cs typeface="+mn-cs"/>
                        </a:rPr>
                        <a:t>oeuvres</a:t>
                      </a:r>
                      <a:r>
                        <a:rPr lang="fr-FR" sz="1800" b="0" i="0" u="none" strike="noStrike" kern="1200" baseline="0" dirty="0">
                          <a:solidFill>
                            <a:schemeClr val="dk1"/>
                          </a:solidFill>
                          <a:latin typeface="+mn-lt"/>
                          <a:ea typeface="+mn-ea"/>
                          <a:cs typeface="+mn-cs"/>
                        </a:rPr>
                        <a:t> d’art, en propose une compréhension personnelle 	</a:t>
                      </a:r>
                    </a:p>
                    <a:p>
                      <a:pPr algn="ctr"/>
                      <a:endParaRPr lang="fr-FR" dirty="0"/>
                    </a:p>
                  </a:txBody>
                  <a:tcPr/>
                </a:tc>
                <a:tc vMerge="1">
                  <a:txBody>
                    <a:bodyPr/>
                    <a:lstStyle/>
                    <a:p>
                      <a:endParaRPr lang="fr-FR" dirty="0"/>
                    </a:p>
                  </a:txBody>
                  <a:tcPr/>
                </a:tc>
                <a:tc>
                  <a:txBody>
                    <a:bodyPr/>
                    <a:lstStyle/>
                    <a:p>
                      <a:r>
                        <a:rPr lang="fr-FR" sz="1800" b="0" i="0" u="none" strike="noStrike" kern="1200" baseline="0" dirty="0">
                          <a:solidFill>
                            <a:schemeClr val="dk1"/>
                          </a:solidFill>
                          <a:latin typeface="+mn-lt"/>
                          <a:ea typeface="+mn-ea"/>
                          <a:cs typeface="+mn-cs"/>
                        </a:rPr>
                        <a:t>• Participer à des échanges</a:t>
                      </a:r>
                    </a:p>
                    <a:p>
                      <a:r>
                        <a:rPr lang="fr-FR" sz="1800" b="0" i="0" u="none" strike="noStrike" kern="1200" baseline="0" dirty="0">
                          <a:solidFill>
                            <a:schemeClr val="dk1"/>
                          </a:solidFill>
                          <a:latin typeface="+mn-lt"/>
                          <a:ea typeface="+mn-ea"/>
                          <a:cs typeface="+mn-cs"/>
                        </a:rPr>
                        <a:t>dans des situations diverses</a:t>
                      </a:r>
                    </a:p>
                    <a:p>
                      <a:r>
                        <a:rPr lang="fr-FR" sz="1800" b="0" i="0" u="none" strike="noStrike" kern="1200" baseline="0" dirty="0">
                          <a:solidFill>
                            <a:schemeClr val="dk1"/>
                          </a:solidFill>
                          <a:latin typeface="+mn-lt"/>
                          <a:ea typeface="+mn-ea"/>
                          <a:cs typeface="+mn-cs"/>
                        </a:rPr>
                        <a:t>• Adopter une attitude critique par rapport à son propos</a:t>
                      </a:r>
                      <a:endParaRPr lang="fr-FR" dirty="0"/>
                    </a:p>
                  </a:txBody>
                  <a:tcPr/>
                </a:tc>
                <a:tc>
                  <a:txBody>
                    <a:bodyPr/>
                    <a:lstStyle/>
                    <a:p>
                      <a:r>
                        <a:rPr lang="fr-FR" sz="1800" b="0" i="0" u="none" strike="noStrike" kern="1200" baseline="0" dirty="0">
                          <a:solidFill>
                            <a:schemeClr val="dk1"/>
                          </a:solidFill>
                          <a:latin typeface="+mn-lt"/>
                          <a:ea typeface="+mn-ea"/>
                          <a:cs typeface="+mn-cs"/>
                        </a:rPr>
                        <a:t>• Recourir à l’écriture pour</a:t>
                      </a:r>
                    </a:p>
                    <a:p>
                      <a:r>
                        <a:rPr lang="fr-FR" sz="1800" b="0" i="0" u="none" strike="noStrike" kern="1200" baseline="0" dirty="0">
                          <a:solidFill>
                            <a:schemeClr val="dk1"/>
                          </a:solidFill>
                          <a:latin typeface="+mn-lt"/>
                          <a:ea typeface="+mn-ea"/>
                          <a:cs typeface="+mn-cs"/>
                        </a:rPr>
                        <a:t>réfléchir et pour apprendre</a:t>
                      </a:r>
                    </a:p>
                    <a:p>
                      <a:r>
                        <a:rPr lang="fr-FR" sz="1800" b="0" i="0" u="none" strike="noStrike" kern="1200" baseline="0" dirty="0">
                          <a:solidFill>
                            <a:schemeClr val="dk1"/>
                          </a:solidFill>
                          <a:latin typeface="+mn-lt"/>
                          <a:ea typeface="+mn-ea"/>
                          <a:cs typeface="+mn-cs"/>
                        </a:rPr>
                        <a:t>• Faire évoluer son texte</a:t>
                      </a:r>
                      <a:endParaRPr lang="fr-FR" dirty="0"/>
                    </a:p>
                  </a:txBody>
                  <a:tcPr/>
                </a:tc>
                <a:extLst>
                  <a:ext uri="{0D108BD9-81ED-4DB2-BD59-A6C34878D82A}">
                    <a16:rowId xmlns:a16="http://schemas.microsoft.com/office/drawing/2014/main" val="3890514442"/>
                  </a:ext>
                </a:extLst>
              </a:tr>
            </a:tbl>
          </a:graphicData>
        </a:graphic>
      </p:graphicFrame>
    </p:spTree>
    <p:extLst>
      <p:ext uri="{BB962C8B-B14F-4D97-AF65-F5344CB8AC3E}">
        <p14:creationId xmlns:p14="http://schemas.microsoft.com/office/powerpoint/2010/main" val="1012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dirty="0">
                <a:latin typeface="Calibri" panose="020F0502020204030204" pitchFamily="34" charset="0"/>
                <a:cs typeface="Calibri" panose="020F0502020204030204" pitchFamily="34" charset="0"/>
              </a:rPr>
              <a:t>L’évaluation </a:t>
            </a:r>
          </a:p>
        </p:txBody>
      </p:sp>
      <p:sp>
        <p:nvSpPr>
          <p:cNvPr id="4" name="Sous-titre 3">
            <a:extLst>
              <a:ext uri="{FF2B5EF4-FFF2-40B4-BE49-F238E27FC236}">
                <a16:creationId xmlns:a16="http://schemas.microsoft.com/office/drawing/2014/main" id="{FF5D6839-AEE6-4A5B-8661-5F307DCDF26C}"/>
              </a:ext>
            </a:extLst>
          </p:cNvPr>
          <p:cNvSpPr>
            <a:spLocks noGrp="1"/>
          </p:cNvSpPr>
          <p:nvPr>
            <p:ph type="subTitle" idx="1"/>
          </p:nvPr>
        </p:nvSpPr>
        <p:spPr/>
        <p:txBody>
          <a:bodyPr/>
          <a:lstStyle/>
          <a:p>
            <a:endParaRPr lang="fr-F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13" y="299635"/>
            <a:ext cx="2763592" cy="1022529"/>
          </a:xfrm>
          <a:prstGeom prst="rect">
            <a:avLst/>
          </a:prstGeom>
        </p:spPr>
      </p:pic>
      <p:pic>
        <p:nvPicPr>
          <p:cNvPr id="5" name="Image 4">
            <a:extLst>
              <a:ext uri="{FF2B5EF4-FFF2-40B4-BE49-F238E27FC236}">
                <a16:creationId xmlns:a16="http://schemas.microsoft.com/office/drawing/2014/main" id="{CA747BFE-B89C-483A-A4BB-4AD14C970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079" y="5094936"/>
            <a:ext cx="1193442" cy="1193442"/>
          </a:xfrm>
          <a:prstGeom prst="rect">
            <a:avLst/>
          </a:prstGeom>
        </p:spPr>
      </p:pic>
    </p:spTree>
    <p:extLst>
      <p:ext uri="{BB962C8B-B14F-4D97-AF65-F5344CB8AC3E}">
        <p14:creationId xmlns:p14="http://schemas.microsoft.com/office/powerpoint/2010/main" val="263249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C04D1DE-5351-4BC7-9361-D4861938828A}"/>
              </a:ext>
            </a:extLst>
          </p:cNvPr>
          <p:cNvSpPr>
            <a:spLocks noGrp="1"/>
          </p:cNvSpPr>
          <p:nvPr>
            <p:ph type="title"/>
          </p:nvPr>
        </p:nvSpPr>
        <p:spPr>
          <a:xfrm>
            <a:off x="1024127" y="585216"/>
            <a:ext cx="11256179" cy="1499616"/>
          </a:xfrm>
        </p:spPr>
        <p:txBody>
          <a:bodyPr>
            <a:noAutofit/>
          </a:bodyPr>
          <a:lstStyle/>
          <a:p>
            <a:r>
              <a:rPr lang="fr-FR" sz="4400" dirty="0">
                <a:solidFill>
                  <a:srgbClr val="000000"/>
                </a:solidFill>
                <a:latin typeface="Calibri" panose="020F0502020204030204" pitchFamily="34" charset="0"/>
                <a:cs typeface="Calibri" panose="020F0502020204030204" pitchFamily="34" charset="0"/>
              </a:rPr>
              <a:t>é</a:t>
            </a:r>
            <a:r>
              <a:rPr lang="fr-FR" sz="4400" b="0" i="0" u="none" strike="noStrike" baseline="0" dirty="0">
                <a:solidFill>
                  <a:srgbClr val="000000"/>
                </a:solidFill>
                <a:latin typeface="Calibri" panose="020F0502020204030204" pitchFamily="34" charset="0"/>
                <a:cs typeface="Calibri" panose="020F0502020204030204" pitchFamily="34" charset="0"/>
              </a:rPr>
              <a:t>valuation formative, </a:t>
            </a:r>
            <a:br>
              <a:rPr lang="fr-FR" sz="4400" b="0" i="0" u="none" strike="noStrike" baseline="0" dirty="0">
                <a:solidFill>
                  <a:srgbClr val="000000"/>
                </a:solidFill>
                <a:latin typeface="Calibri" panose="020F0502020204030204" pitchFamily="34" charset="0"/>
                <a:cs typeface="Calibri" panose="020F0502020204030204" pitchFamily="34" charset="0"/>
              </a:rPr>
            </a:br>
            <a:r>
              <a:rPr lang="fr-FR" sz="4400" b="0" i="0" u="none" strike="noStrike" baseline="0" dirty="0">
                <a:solidFill>
                  <a:srgbClr val="000000"/>
                </a:solidFill>
                <a:latin typeface="Calibri" panose="020F0502020204030204" pitchFamily="34" charset="0"/>
                <a:cs typeface="Calibri" panose="020F0502020204030204" pitchFamily="34" charset="0"/>
              </a:rPr>
              <a:t>appliquée sur toute la séquence</a:t>
            </a:r>
            <a:endParaRPr lang="fr-FR" sz="4400" dirty="0">
              <a:latin typeface="Calibri" panose="020F0502020204030204" pitchFamily="34" charset="0"/>
              <a:cs typeface="Calibri" panose="020F0502020204030204" pitchFamily="34" charset="0"/>
            </a:endParaRPr>
          </a:p>
        </p:txBody>
      </p:sp>
      <p:sp>
        <p:nvSpPr>
          <p:cNvPr id="4" name="Espace réservé du contenu 3">
            <a:extLst>
              <a:ext uri="{FF2B5EF4-FFF2-40B4-BE49-F238E27FC236}">
                <a16:creationId xmlns:a16="http://schemas.microsoft.com/office/drawing/2014/main" id="{AAF586DC-208D-47C7-BCC2-7EBF6580F0EF}"/>
              </a:ext>
            </a:extLst>
          </p:cNvPr>
          <p:cNvSpPr>
            <a:spLocks noGrp="1"/>
          </p:cNvSpPr>
          <p:nvPr>
            <p:ph idx="1"/>
          </p:nvPr>
        </p:nvSpPr>
        <p:spPr/>
        <p:txBody>
          <a:bodyPr>
            <a:normAutofit fontScale="85000" lnSpcReduction="10000"/>
          </a:bodyPr>
          <a:lstStyle/>
          <a:p>
            <a:pPr marL="0" indent="0" algn="l">
              <a:buNone/>
            </a:pPr>
            <a:endParaRPr lang="fr-FR" sz="1800" b="0" i="0" u="none" strike="noStrike" baseline="0" dirty="0">
              <a:solidFill>
                <a:srgbClr val="000000"/>
              </a:solidFill>
              <a:latin typeface="AbadiExtraLight"/>
            </a:endParaRPr>
          </a:p>
          <a:p>
            <a:pPr algn="l">
              <a:buFont typeface="Wingdings" panose="05000000000000000000" pitchFamily="2" charset="2"/>
              <a:buChar char="Ø"/>
            </a:pPr>
            <a:r>
              <a:rPr lang="fr-FR" sz="4400" b="0" i="0" u="none" strike="noStrike" baseline="0" dirty="0">
                <a:solidFill>
                  <a:srgbClr val="000000"/>
                </a:solidFill>
              </a:rPr>
              <a:t>S’investir dans le projet</a:t>
            </a:r>
          </a:p>
          <a:p>
            <a:pPr algn="l">
              <a:buFont typeface="Wingdings" panose="05000000000000000000" pitchFamily="2" charset="2"/>
              <a:buChar char="Ø"/>
            </a:pPr>
            <a:r>
              <a:rPr lang="fr-FR" sz="4400" b="0" i="0" u="none" strike="noStrike" baseline="0" dirty="0">
                <a:solidFill>
                  <a:srgbClr val="000000"/>
                </a:solidFill>
              </a:rPr>
              <a:t>Savoir travailler avec les autres dans un but commun</a:t>
            </a:r>
          </a:p>
          <a:p>
            <a:pPr algn="l">
              <a:buFont typeface="Wingdings" panose="05000000000000000000" pitchFamily="2" charset="2"/>
              <a:buChar char="Ø"/>
            </a:pPr>
            <a:r>
              <a:rPr lang="fr-FR" sz="4400" b="0" i="0" u="none" strike="noStrike" baseline="0" dirty="0">
                <a:solidFill>
                  <a:srgbClr val="000000"/>
                </a:solidFill>
              </a:rPr>
              <a:t>S’exprimer et communiquer pour sensibiliser autrui</a:t>
            </a:r>
          </a:p>
          <a:p>
            <a:pPr algn="l">
              <a:buFont typeface="Wingdings" panose="05000000000000000000" pitchFamily="2" charset="2"/>
              <a:buChar char="Ø"/>
            </a:pPr>
            <a:r>
              <a:rPr lang="fr-FR" sz="4400" b="0" i="0" u="none" strike="noStrike" baseline="0" dirty="0">
                <a:solidFill>
                  <a:srgbClr val="000000"/>
                </a:solidFill>
              </a:rPr>
              <a:t>Avoir un comportement responsable envers autrui</a:t>
            </a:r>
          </a:p>
          <a:p>
            <a:pPr algn="l"/>
            <a:endParaRPr lang="fr-FR" dirty="0"/>
          </a:p>
        </p:txBody>
      </p:sp>
    </p:spTree>
    <p:extLst>
      <p:ext uri="{BB962C8B-B14F-4D97-AF65-F5344CB8AC3E}">
        <p14:creationId xmlns:p14="http://schemas.microsoft.com/office/powerpoint/2010/main" val="167145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C04D1DE-5351-4BC7-9361-D4861938828A}"/>
              </a:ext>
            </a:extLst>
          </p:cNvPr>
          <p:cNvSpPr>
            <a:spLocks noGrp="1"/>
          </p:cNvSpPr>
          <p:nvPr>
            <p:ph type="title"/>
          </p:nvPr>
        </p:nvSpPr>
        <p:spPr/>
        <p:txBody>
          <a:bodyPr/>
          <a:lstStyle/>
          <a:p>
            <a:r>
              <a:rPr lang="fr-FR" dirty="0"/>
              <a:t>Fiche d’auto évaluation</a:t>
            </a:r>
          </a:p>
        </p:txBody>
      </p:sp>
      <p:sp>
        <p:nvSpPr>
          <p:cNvPr id="4" name="Espace réservé du contenu 3">
            <a:extLst>
              <a:ext uri="{FF2B5EF4-FFF2-40B4-BE49-F238E27FC236}">
                <a16:creationId xmlns:a16="http://schemas.microsoft.com/office/drawing/2014/main" id="{AAF586DC-208D-47C7-BCC2-7EBF6580F0EF}"/>
              </a:ext>
            </a:extLst>
          </p:cNvPr>
          <p:cNvSpPr>
            <a:spLocks noGrp="1"/>
          </p:cNvSpPr>
          <p:nvPr>
            <p:ph idx="1"/>
          </p:nvPr>
        </p:nvSpPr>
        <p:spPr>
          <a:xfrm>
            <a:off x="572656" y="1956987"/>
            <a:ext cx="6417804" cy="4352373"/>
          </a:xfrm>
        </p:spPr>
        <p:txBody>
          <a:bodyPr>
            <a:normAutofit fontScale="92500" lnSpcReduction="10000"/>
          </a:bodyPr>
          <a:lstStyle/>
          <a:p>
            <a:r>
              <a:rPr lang="fr-FR" dirty="0"/>
              <a:t>Points positifs</a:t>
            </a:r>
          </a:p>
          <a:p>
            <a:endParaRPr lang="fr-FR" dirty="0"/>
          </a:p>
          <a:p>
            <a:pPr algn="l">
              <a:buFont typeface="Wingdings" panose="05000000000000000000" pitchFamily="2" charset="2"/>
              <a:buChar char="Ø"/>
            </a:pPr>
            <a:r>
              <a:rPr lang="fr-FR" sz="4300" b="0" i="0" u="none" strike="noStrike" baseline="0" dirty="0">
                <a:solidFill>
                  <a:srgbClr val="000000"/>
                </a:solidFill>
              </a:rPr>
              <a:t>Un outil pour aider l’élève à se situer dans ses apprentissages</a:t>
            </a:r>
          </a:p>
          <a:p>
            <a:pPr marL="0" indent="0" algn="l">
              <a:buNone/>
            </a:pPr>
            <a:endParaRPr lang="fr-FR" sz="4300" b="0" i="0" u="none" strike="noStrike" baseline="0" dirty="0">
              <a:solidFill>
                <a:srgbClr val="000000"/>
              </a:solidFill>
            </a:endParaRPr>
          </a:p>
          <a:p>
            <a:pPr algn="l">
              <a:buFont typeface="Wingdings" panose="05000000000000000000" pitchFamily="2" charset="2"/>
              <a:buChar char="Ø"/>
            </a:pPr>
            <a:r>
              <a:rPr lang="fr-FR" sz="4300" b="0" i="0" u="none" strike="noStrike" baseline="0" dirty="0">
                <a:solidFill>
                  <a:srgbClr val="000000"/>
                </a:solidFill>
              </a:rPr>
              <a:t>Une évaluation positive des compétences</a:t>
            </a:r>
            <a:endParaRPr lang="fr-FR" sz="4300" dirty="0"/>
          </a:p>
        </p:txBody>
      </p:sp>
      <p:pic>
        <p:nvPicPr>
          <p:cNvPr id="11" name="Image 10" descr="Une image contenant table&#10;&#10;Description générée automatiquement">
            <a:extLst>
              <a:ext uri="{FF2B5EF4-FFF2-40B4-BE49-F238E27FC236}">
                <a16:creationId xmlns:a16="http://schemas.microsoft.com/office/drawing/2014/main" id="{3981870D-2D8F-442A-8661-D103F9AA3988}"/>
              </a:ext>
            </a:extLst>
          </p:cNvPr>
          <p:cNvPicPr>
            <a:picLocks noChangeAspect="1"/>
          </p:cNvPicPr>
          <p:nvPr/>
        </p:nvPicPr>
        <p:blipFill>
          <a:blip r:embed="rId2"/>
          <a:stretch>
            <a:fillRect/>
          </a:stretch>
        </p:blipFill>
        <p:spPr>
          <a:xfrm>
            <a:off x="7227706" y="285311"/>
            <a:ext cx="4391638" cy="6287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007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dirty="0">
                <a:latin typeface="Calibri" panose="020F0502020204030204" pitchFamily="34" charset="0"/>
                <a:cs typeface="Calibri" panose="020F0502020204030204" pitchFamily="34" charset="0"/>
              </a:rPr>
              <a:t>Exemples de productions d’élèves </a:t>
            </a:r>
          </a:p>
        </p:txBody>
      </p:sp>
      <p:sp>
        <p:nvSpPr>
          <p:cNvPr id="4" name="Sous-titre 3">
            <a:extLst>
              <a:ext uri="{FF2B5EF4-FFF2-40B4-BE49-F238E27FC236}">
                <a16:creationId xmlns:a16="http://schemas.microsoft.com/office/drawing/2014/main" id="{FF5D6839-AEE6-4A5B-8661-5F307DCDF26C}"/>
              </a:ext>
            </a:extLst>
          </p:cNvPr>
          <p:cNvSpPr>
            <a:spLocks noGrp="1"/>
          </p:cNvSpPr>
          <p:nvPr>
            <p:ph type="subTitle" idx="1"/>
          </p:nvPr>
        </p:nvSpPr>
        <p:spPr/>
        <p:txBody>
          <a:bodyPr/>
          <a:lstStyle/>
          <a:p>
            <a:endParaRPr lang="fr-F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13" y="299635"/>
            <a:ext cx="2763592" cy="1022529"/>
          </a:xfrm>
          <a:prstGeom prst="rect">
            <a:avLst/>
          </a:prstGeom>
        </p:spPr>
      </p:pic>
      <p:pic>
        <p:nvPicPr>
          <p:cNvPr id="5" name="Image 4">
            <a:extLst>
              <a:ext uri="{FF2B5EF4-FFF2-40B4-BE49-F238E27FC236}">
                <a16:creationId xmlns:a16="http://schemas.microsoft.com/office/drawing/2014/main" id="{CA747BFE-B89C-483A-A4BB-4AD14C970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079" y="5094936"/>
            <a:ext cx="1193442" cy="1193442"/>
          </a:xfrm>
          <a:prstGeom prst="rect">
            <a:avLst/>
          </a:prstGeom>
        </p:spPr>
      </p:pic>
    </p:spTree>
    <p:extLst>
      <p:ext uri="{BB962C8B-B14F-4D97-AF65-F5344CB8AC3E}">
        <p14:creationId xmlns:p14="http://schemas.microsoft.com/office/powerpoint/2010/main" val="202174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2263B23-F583-4943-80C1-D76E7E41CFEA}"/>
              </a:ext>
            </a:extLst>
          </p:cNvPr>
          <p:cNvSpPr>
            <a:spLocks noGrp="1"/>
          </p:cNvSpPr>
          <p:nvPr>
            <p:ph type="title"/>
          </p:nvPr>
        </p:nvSpPr>
        <p:spPr>
          <a:xfrm>
            <a:off x="1024128" y="471509"/>
            <a:ext cx="4389120" cy="1737360"/>
          </a:xfrm>
        </p:spPr>
        <p:txBody>
          <a:bodyPr/>
          <a:lstStyle/>
          <a:p>
            <a:endParaRPr lang="en-US" dirty="0"/>
          </a:p>
        </p:txBody>
      </p:sp>
      <p:pic>
        <p:nvPicPr>
          <p:cNvPr id="9" name="Espace réservé du contenu 8" descr="Une image contenant texte&#10;&#10;Description générée automatiquement">
            <a:extLst>
              <a:ext uri="{FF2B5EF4-FFF2-40B4-BE49-F238E27FC236}">
                <a16:creationId xmlns:a16="http://schemas.microsoft.com/office/drawing/2014/main" id="{F255AB69-AA3D-4BED-A4BD-5AB7F4B324A9}"/>
              </a:ext>
            </a:extLst>
          </p:cNvPr>
          <p:cNvPicPr>
            <a:picLocks noGrp="1" noChangeAspect="1"/>
          </p:cNvPicPr>
          <p:nvPr>
            <p:ph idx="1"/>
          </p:nvPr>
        </p:nvPicPr>
        <p:blipFill rotWithShape="1">
          <a:blip r:embed="rId2"/>
          <a:srcRect l="838" r="7710" b="1"/>
          <a:stretch/>
        </p:blipFill>
        <p:spPr>
          <a:xfrm>
            <a:off x="5114636" y="282105"/>
            <a:ext cx="6923980" cy="6321895"/>
          </a:xfrm>
          <a:noFill/>
        </p:spPr>
      </p:pic>
      <p:sp>
        <p:nvSpPr>
          <p:cNvPr id="16" name="Text Placeholder 3">
            <a:extLst>
              <a:ext uri="{FF2B5EF4-FFF2-40B4-BE49-F238E27FC236}">
                <a16:creationId xmlns:a16="http://schemas.microsoft.com/office/drawing/2014/main" id="{8CD49166-F2F6-46C7-B140-82DDF7A7DBFD}"/>
              </a:ext>
            </a:extLst>
          </p:cNvPr>
          <p:cNvSpPr>
            <a:spLocks noGrp="1"/>
          </p:cNvSpPr>
          <p:nvPr>
            <p:ph type="body" sz="half" idx="2"/>
          </p:nvPr>
        </p:nvSpPr>
        <p:spPr>
          <a:xfrm>
            <a:off x="498764" y="1699491"/>
            <a:ext cx="4389120" cy="4687000"/>
          </a:xfrm>
        </p:spPr>
        <p:txBody>
          <a:bodyPr>
            <a:normAutofit/>
          </a:bodyPr>
          <a:lstStyle/>
          <a:p>
            <a:endParaRPr lang="en-US" sz="3200" dirty="0"/>
          </a:p>
          <a:p>
            <a:endParaRPr lang="en-US" sz="3200" dirty="0"/>
          </a:p>
          <a:p>
            <a:endParaRPr lang="en-US" sz="3200" dirty="0"/>
          </a:p>
          <a:p>
            <a:r>
              <a:rPr lang="en-US" sz="3200" dirty="0"/>
              <a:t>Affiche de classe de CM1</a:t>
            </a:r>
          </a:p>
        </p:txBody>
      </p:sp>
      <p:sp>
        <p:nvSpPr>
          <p:cNvPr id="5" name="ZoneTexte 4">
            <a:extLst>
              <a:ext uri="{FF2B5EF4-FFF2-40B4-BE49-F238E27FC236}">
                <a16:creationId xmlns:a16="http://schemas.microsoft.com/office/drawing/2014/main" id="{75D904C6-904C-4E52-A3CB-CBF3B2679799}"/>
              </a:ext>
            </a:extLst>
          </p:cNvPr>
          <p:cNvSpPr txBox="1"/>
          <p:nvPr/>
        </p:nvSpPr>
        <p:spPr>
          <a:xfrm>
            <a:off x="3048712" y="3107971"/>
            <a:ext cx="6097424" cy="369332"/>
          </a:xfrm>
          <a:prstGeom prst="rect">
            <a:avLst/>
          </a:prstGeom>
          <a:noFill/>
        </p:spPr>
        <p:txBody>
          <a:bodyPr wrap="square">
            <a:spAutoFit/>
          </a:bodyPr>
          <a:lstStyle/>
          <a:p>
            <a:pPr algn="l"/>
            <a:endParaRPr lang="fr-FR" dirty="0"/>
          </a:p>
        </p:txBody>
      </p:sp>
    </p:spTree>
    <p:extLst>
      <p:ext uri="{BB962C8B-B14F-4D97-AF65-F5344CB8AC3E}">
        <p14:creationId xmlns:p14="http://schemas.microsoft.com/office/powerpoint/2010/main" val="840589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468820C-04C8-468E-86CD-88B737D97C25}"/>
              </a:ext>
            </a:extLst>
          </p:cNvPr>
          <p:cNvSpPr>
            <a:spLocks noGrp="1"/>
          </p:cNvSpPr>
          <p:nvPr>
            <p:ph type="title"/>
          </p:nvPr>
        </p:nvSpPr>
        <p:spPr/>
        <p:txBody>
          <a:bodyPr/>
          <a:lstStyle/>
          <a:p>
            <a:endParaRPr lang="fr-FR"/>
          </a:p>
        </p:txBody>
      </p:sp>
      <p:sp>
        <p:nvSpPr>
          <p:cNvPr id="8" name="Espace réservé du contenu 7">
            <a:extLst>
              <a:ext uri="{FF2B5EF4-FFF2-40B4-BE49-F238E27FC236}">
                <a16:creationId xmlns:a16="http://schemas.microsoft.com/office/drawing/2014/main" id="{853C738A-79BD-4C2C-B44E-737E0FF79F81}"/>
              </a:ext>
            </a:extLst>
          </p:cNvPr>
          <p:cNvSpPr>
            <a:spLocks noGrp="1"/>
          </p:cNvSpPr>
          <p:nvPr>
            <p:ph sz="half" idx="1"/>
          </p:nvPr>
        </p:nvSpPr>
        <p:spPr/>
        <p:txBody>
          <a:bodyPr/>
          <a:lstStyle/>
          <a:p>
            <a:endParaRPr lang="fr-FR" dirty="0"/>
          </a:p>
          <a:p>
            <a:endParaRPr lang="fr-FR" dirty="0"/>
          </a:p>
          <a:p>
            <a:endParaRPr lang="fr-FR" dirty="0"/>
          </a:p>
          <a:p>
            <a:endParaRPr lang="fr-FR" dirty="0"/>
          </a:p>
          <a:p>
            <a:r>
              <a:rPr lang="fr-FR" sz="3200" b="1" dirty="0"/>
              <a:t>Affiche classe de CE1</a:t>
            </a:r>
          </a:p>
        </p:txBody>
      </p:sp>
      <p:sp>
        <p:nvSpPr>
          <p:cNvPr id="9" name="Espace réservé du contenu 8">
            <a:extLst>
              <a:ext uri="{FF2B5EF4-FFF2-40B4-BE49-F238E27FC236}">
                <a16:creationId xmlns:a16="http://schemas.microsoft.com/office/drawing/2014/main" id="{A4BD7845-CFFE-45F6-BDE1-A93D7A0342AA}"/>
              </a:ext>
            </a:extLst>
          </p:cNvPr>
          <p:cNvSpPr>
            <a:spLocks noGrp="1"/>
          </p:cNvSpPr>
          <p:nvPr>
            <p:ph sz="half" idx="2"/>
          </p:nvPr>
        </p:nvSpPr>
        <p:spPr/>
        <p:txBody>
          <a:bodyPr/>
          <a:lstStyle/>
          <a:p>
            <a:endParaRPr lang="fr-FR"/>
          </a:p>
        </p:txBody>
      </p:sp>
      <p:pic>
        <p:nvPicPr>
          <p:cNvPr id="11" name="Image 10">
            <a:extLst>
              <a:ext uri="{FF2B5EF4-FFF2-40B4-BE49-F238E27FC236}">
                <a16:creationId xmlns:a16="http://schemas.microsoft.com/office/drawing/2014/main" id="{3BCDF1E9-D998-44CE-8158-27F010AAE166}"/>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463152" y="-462091"/>
            <a:ext cx="6276904" cy="8686071"/>
          </a:xfrm>
          <a:prstGeom prst="rect">
            <a:avLst/>
          </a:prstGeom>
          <a:noFill/>
          <a:ln>
            <a:noFill/>
          </a:ln>
        </p:spPr>
      </p:pic>
    </p:spTree>
    <p:extLst>
      <p:ext uri="{BB962C8B-B14F-4D97-AF65-F5344CB8AC3E}">
        <p14:creationId xmlns:p14="http://schemas.microsoft.com/office/powerpoint/2010/main" val="3349162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D54075F-0EF9-438B-AA4B-8929C8F90B07}"/>
              </a:ext>
            </a:extLst>
          </p:cNvPr>
          <p:cNvSpPr>
            <a:spLocks noGrp="1"/>
          </p:cNvSpPr>
          <p:nvPr>
            <p:ph type="title"/>
          </p:nvPr>
        </p:nvSpPr>
        <p:spPr/>
        <p:txBody>
          <a:bodyPr/>
          <a:lstStyle/>
          <a:p>
            <a:endParaRPr lang="fr-FR"/>
          </a:p>
        </p:txBody>
      </p:sp>
      <p:sp>
        <p:nvSpPr>
          <p:cNvPr id="6" name="Espace réservé du contenu 5">
            <a:extLst>
              <a:ext uri="{FF2B5EF4-FFF2-40B4-BE49-F238E27FC236}">
                <a16:creationId xmlns:a16="http://schemas.microsoft.com/office/drawing/2014/main" id="{29EF9341-F213-45E5-999F-5D3E74CDB492}"/>
              </a:ext>
            </a:extLst>
          </p:cNvPr>
          <p:cNvSpPr>
            <a:spLocks noGrp="1"/>
          </p:cNvSpPr>
          <p:nvPr>
            <p:ph sz="half" idx="1"/>
          </p:nvPr>
        </p:nvSpPr>
        <p:spPr>
          <a:xfrm>
            <a:off x="738909" y="2084832"/>
            <a:ext cx="5040099" cy="4224528"/>
          </a:xfrm>
        </p:spPr>
        <p:txBody>
          <a:bodyPr/>
          <a:lstStyle/>
          <a:p>
            <a:endParaRPr lang="fr-FR" sz="2400" b="1" dirty="0"/>
          </a:p>
          <a:p>
            <a:endParaRPr lang="fr-FR" sz="2400" b="1" dirty="0"/>
          </a:p>
          <a:p>
            <a:endParaRPr lang="fr-FR" sz="2400" b="1" dirty="0"/>
          </a:p>
          <a:p>
            <a:endParaRPr lang="fr-FR" sz="2400" b="1" dirty="0"/>
          </a:p>
          <a:p>
            <a:r>
              <a:rPr lang="fr-FR" sz="2400" b="1" dirty="0"/>
              <a:t>Affiche classe de CM2</a:t>
            </a:r>
          </a:p>
          <a:p>
            <a:endParaRPr lang="fr-FR" dirty="0"/>
          </a:p>
        </p:txBody>
      </p:sp>
      <p:pic>
        <p:nvPicPr>
          <p:cNvPr id="9" name="Espace réservé du contenu 8">
            <a:extLst>
              <a:ext uri="{FF2B5EF4-FFF2-40B4-BE49-F238E27FC236}">
                <a16:creationId xmlns:a16="http://schemas.microsoft.com/office/drawing/2014/main" id="{8A635C9E-EC75-401F-A2D7-C174D3E5098C}"/>
              </a:ext>
            </a:extLst>
          </p:cNvPr>
          <p:cNvPicPr>
            <a:picLocks noGrp="1" noChangeAspect="1"/>
          </p:cNvPicPr>
          <p:nvPr>
            <p:ph sz="half" idx="2"/>
          </p:nvPr>
        </p:nvPicPr>
        <p:blipFill>
          <a:blip r:embed="rId2"/>
          <a:stretch>
            <a:fillRect/>
          </a:stretch>
        </p:blipFill>
        <p:spPr>
          <a:xfrm>
            <a:off x="4287992" y="838570"/>
            <a:ext cx="7646871" cy="5470790"/>
          </a:xfrm>
        </p:spPr>
      </p:pic>
    </p:spTree>
    <p:extLst>
      <p:ext uri="{BB962C8B-B14F-4D97-AF65-F5344CB8AC3E}">
        <p14:creationId xmlns:p14="http://schemas.microsoft.com/office/powerpoint/2010/main" val="66686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096" y="537693"/>
            <a:ext cx="11270904" cy="1499616"/>
          </a:xfrm>
        </p:spPr>
        <p:txBody>
          <a:bodyPr>
            <a:normAutofit/>
          </a:bodyPr>
          <a:lstStyle/>
          <a:p>
            <a:r>
              <a:rPr lang="fr-FR" sz="5400" dirty="0">
                <a:latin typeface="Calibri" panose="020F0502020204030204" pitchFamily="34" charset="0"/>
                <a:cs typeface="Calibri" panose="020F0502020204030204" pitchFamily="34" charset="0"/>
              </a:rPr>
              <a:t>Pour vous</a:t>
            </a: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sz="5400" dirty="0"/>
              <a:t>Pouvoir proposer une séquence en classe autour de l’outil pédagogique l’affiche solidarité</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558" y="5574404"/>
            <a:ext cx="1193442" cy="1193442"/>
          </a:xfrm>
          <a:prstGeom prst="rect">
            <a:avLst/>
          </a:prstGeom>
        </p:spPr>
      </p:pic>
    </p:spTree>
    <p:extLst>
      <p:ext uri="{BB962C8B-B14F-4D97-AF65-F5344CB8AC3E}">
        <p14:creationId xmlns:p14="http://schemas.microsoft.com/office/powerpoint/2010/main" val="120079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BD7E7-2B3E-4AC6-8612-EE96C7784F41}"/>
              </a:ext>
            </a:extLst>
          </p:cNvPr>
          <p:cNvSpPr>
            <a:spLocks noGrp="1"/>
          </p:cNvSpPr>
          <p:nvPr>
            <p:ph type="title"/>
          </p:nvPr>
        </p:nvSpPr>
        <p:spPr/>
        <p:txBody>
          <a:bodyPr>
            <a:normAutofit/>
          </a:bodyPr>
          <a:lstStyle/>
          <a:p>
            <a:r>
              <a:rPr lang="fr-FR" sz="5400" dirty="0">
                <a:latin typeface="Calibri" panose="020F0502020204030204" pitchFamily="34" charset="0"/>
                <a:cs typeface="Calibri" panose="020F0502020204030204" pitchFamily="34" charset="0"/>
              </a:rPr>
              <a:t>L’affiche solidarité</a:t>
            </a:r>
          </a:p>
        </p:txBody>
      </p:sp>
      <p:pic>
        <p:nvPicPr>
          <p:cNvPr id="6" name="Espace réservé du contenu 5" descr="Une image contenant jouet, divers, différent, plusieurs&#10;&#10;Description générée automatiquement">
            <a:extLst>
              <a:ext uri="{FF2B5EF4-FFF2-40B4-BE49-F238E27FC236}">
                <a16:creationId xmlns:a16="http://schemas.microsoft.com/office/drawing/2014/main" id="{1656377D-FF5F-4E21-B826-1F03CE4A6BAE}"/>
              </a:ext>
            </a:extLst>
          </p:cNvPr>
          <p:cNvPicPr>
            <a:picLocks noGrp="1" noChangeAspect="1"/>
          </p:cNvPicPr>
          <p:nvPr>
            <p:ph idx="1"/>
          </p:nvPr>
        </p:nvPicPr>
        <p:blipFill>
          <a:blip r:embed="rId2"/>
          <a:stretch>
            <a:fillRect/>
          </a:stretch>
        </p:blipFill>
        <p:spPr>
          <a:xfrm>
            <a:off x="3538109" y="1747404"/>
            <a:ext cx="7206091" cy="4876631"/>
          </a:xfrm>
        </p:spPr>
      </p:pic>
    </p:spTree>
    <p:extLst>
      <p:ext uri="{BB962C8B-B14F-4D97-AF65-F5344CB8AC3E}">
        <p14:creationId xmlns:p14="http://schemas.microsoft.com/office/powerpoint/2010/main" val="253755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r>
              <a:rPr lang="fr-FR" sz="5400" dirty="0">
                <a:latin typeface="Calibri" panose="020F0502020204030204" pitchFamily="34" charset="0"/>
                <a:cs typeface="Calibri" panose="020F0502020204030204" pitchFamily="34" charset="0"/>
              </a:rPr>
              <a:t>Pour l’enseignant</a:t>
            </a:r>
          </a:p>
        </p:txBody>
      </p:sp>
      <p:graphicFrame>
        <p:nvGraphicFramePr>
          <p:cNvPr id="16" name="Tableau 16">
            <a:extLst>
              <a:ext uri="{FF2B5EF4-FFF2-40B4-BE49-F238E27FC236}">
                <a16:creationId xmlns:a16="http://schemas.microsoft.com/office/drawing/2014/main" id="{0829B0E7-1900-41A6-94DF-F213A67E053F}"/>
              </a:ext>
            </a:extLst>
          </p:cNvPr>
          <p:cNvGraphicFramePr>
            <a:graphicFrameLocks noGrp="1"/>
          </p:cNvGraphicFramePr>
          <p:nvPr>
            <p:ph sz="half" idx="4294967295"/>
            <p:extLst>
              <p:ext uri="{D42A27DB-BD31-4B8C-83A1-F6EECF244321}">
                <p14:modId xmlns:p14="http://schemas.microsoft.com/office/powerpoint/2010/main" val="787438564"/>
              </p:ext>
            </p:extLst>
          </p:nvPr>
        </p:nvGraphicFramePr>
        <p:xfrm>
          <a:off x="6026150" y="2557463"/>
          <a:ext cx="6166226" cy="3913322"/>
        </p:xfrm>
        <a:graphic>
          <a:graphicData uri="http://schemas.openxmlformats.org/drawingml/2006/table">
            <a:tbl>
              <a:tblPr firstRow="1" bandRow="1">
                <a:tableStyleId>{2D5ABB26-0587-4C30-8999-92F81FD0307C}</a:tableStyleId>
              </a:tblPr>
              <a:tblGrid>
                <a:gridCol w="274765">
                  <a:extLst>
                    <a:ext uri="{9D8B030D-6E8A-4147-A177-3AD203B41FA5}">
                      <a16:colId xmlns:a16="http://schemas.microsoft.com/office/drawing/2014/main" val="2530217751"/>
                    </a:ext>
                  </a:extLst>
                </a:gridCol>
                <a:gridCol w="5891461">
                  <a:extLst>
                    <a:ext uri="{9D8B030D-6E8A-4147-A177-3AD203B41FA5}">
                      <a16:colId xmlns:a16="http://schemas.microsoft.com/office/drawing/2014/main" val="1652449137"/>
                    </a:ext>
                  </a:extLst>
                </a:gridCol>
              </a:tblGrid>
              <a:tr h="3913322">
                <a:tc>
                  <a:txBody>
                    <a:bodyPr/>
                    <a:lstStyle/>
                    <a:p>
                      <a:endParaRPr lang="fr-FR" sz="2000" dirty="0">
                        <a:latin typeface="Calibri" panose="020F0502020204030204" pitchFamily="34" charset="0"/>
                        <a:cs typeface="Calibri" panose="020F0502020204030204" pitchFamily="34" charset="0"/>
                      </a:endParaRPr>
                    </a:p>
                  </a:txBody>
                  <a:tcPr/>
                </a:tc>
                <a:tc>
                  <a:txBody>
                    <a:bodyPr/>
                    <a:lstStyle/>
                    <a:p>
                      <a:endParaRPr lang="fr-FR" sz="2000" b="1" kern="1200" dirty="0">
                        <a:solidFill>
                          <a:schemeClr val="tx1"/>
                        </a:solidFill>
                        <a:effectLst/>
                        <a:latin typeface="Calibri" panose="020F0502020204030204" pitchFamily="34" charset="0"/>
                        <a:ea typeface="+mn-ea"/>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74551097"/>
                  </a:ext>
                </a:extLst>
              </a:tr>
            </a:tbl>
          </a:graphicData>
        </a:graphic>
      </p:graphicFrame>
      <p:pic>
        <p:nvPicPr>
          <p:cNvPr id="17" name="Image 16">
            <a:extLst>
              <a:ext uri="{FF2B5EF4-FFF2-40B4-BE49-F238E27FC236}">
                <a16:creationId xmlns:a16="http://schemas.microsoft.com/office/drawing/2014/main" id="{5764882C-AE28-48E1-995A-D4B010EA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1883" y="5574404"/>
            <a:ext cx="1193442" cy="1193442"/>
          </a:xfrm>
          <a:prstGeom prst="rect">
            <a:avLst/>
          </a:prstGeom>
        </p:spPr>
      </p:pic>
      <p:sp>
        <p:nvSpPr>
          <p:cNvPr id="8" name="ZoneTexte 7">
            <a:extLst>
              <a:ext uri="{FF2B5EF4-FFF2-40B4-BE49-F238E27FC236}">
                <a16:creationId xmlns:a16="http://schemas.microsoft.com/office/drawing/2014/main" id="{88BD11C3-AD4C-44D4-968C-38327DD3A533}"/>
              </a:ext>
            </a:extLst>
          </p:cNvPr>
          <p:cNvSpPr txBox="1"/>
          <p:nvPr/>
        </p:nvSpPr>
        <p:spPr>
          <a:xfrm>
            <a:off x="786213" y="1965533"/>
            <a:ext cx="10145669" cy="4801314"/>
          </a:xfrm>
          <a:prstGeom prst="rect">
            <a:avLst/>
          </a:prstGeom>
          <a:noFill/>
        </p:spPr>
        <p:txBody>
          <a:bodyPr wrap="square">
            <a:spAutoFit/>
          </a:bodyPr>
          <a:lstStyle/>
          <a:p>
            <a:pPr marL="685800" indent="-685800" algn="l">
              <a:buFont typeface="Wingdings" panose="05000000000000000000" pitchFamily="2" charset="2"/>
              <a:buChar char="Ø"/>
            </a:pPr>
            <a:r>
              <a:rPr lang="fr-FR" sz="4800" b="0" i="0" u="none" strike="noStrike" baseline="0" dirty="0"/>
              <a:t>Intégrer la thématique de la solidarité dans le parcours citoyenneté</a:t>
            </a:r>
          </a:p>
          <a:p>
            <a:pPr marL="285750" indent="-285750" algn="l">
              <a:buFont typeface="Wingdings" panose="05000000000000000000" pitchFamily="2" charset="2"/>
              <a:buChar char="Ø"/>
            </a:pPr>
            <a:r>
              <a:rPr lang="fr-FR" sz="4800" b="0" i="0" u="none" strike="noStrike" baseline="0" dirty="0"/>
              <a:t>Sensibiliser les élèves sur la notion de solidarité, en les rendant acteurs du projet </a:t>
            </a:r>
          </a:p>
          <a:p>
            <a:pPr algn="l"/>
            <a:endParaRPr lang="fr-FR" dirty="0">
              <a:latin typeface="AbadiExtraLight"/>
            </a:endParaRPr>
          </a:p>
        </p:txBody>
      </p:sp>
    </p:spTree>
    <p:extLst>
      <p:ext uri="{BB962C8B-B14F-4D97-AF65-F5344CB8AC3E}">
        <p14:creationId xmlns:p14="http://schemas.microsoft.com/office/powerpoint/2010/main" val="82109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r>
              <a:rPr lang="fr-FR" sz="5400" dirty="0">
                <a:latin typeface="Calibri" panose="020F0502020204030204" pitchFamily="34" charset="0"/>
                <a:cs typeface="Calibri" panose="020F0502020204030204" pitchFamily="34" charset="0"/>
              </a:rPr>
              <a:t>Pour les élèves</a:t>
            </a:r>
          </a:p>
        </p:txBody>
      </p:sp>
      <p:sp>
        <p:nvSpPr>
          <p:cNvPr id="5" name="Espace réservé du contenu 4"/>
          <p:cNvSpPr>
            <a:spLocks noGrp="1"/>
          </p:cNvSpPr>
          <p:nvPr>
            <p:ph sz="half" idx="1"/>
          </p:nvPr>
        </p:nvSpPr>
        <p:spPr/>
        <p:txBody>
          <a:bodyPr>
            <a:normAutofit/>
          </a:bodyPr>
          <a:lstStyle/>
          <a:p>
            <a:endParaRPr lang="fr-FR" dirty="0"/>
          </a:p>
          <a:p>
            <a:endParaRPr lang="fr-FR" dirty="0"/>
          </a:p>
        </p:txBody>
      </p:sp>
      <p:graphicFrame>
        <p:nvGraphicFramePr>
          <p:cNvPr id="16" name="Tableau 16">
            <a:extLst>
              <a:ext uri="{FF2B5EF4-FFF2-40B4-BE49-F238E27FC236}">
                <a16:creationId xmlns:a16="http://schemas.microsoft.com/office/drawing/2014/main" id="{0829B0E7-1900-41A6-94DF-F213A67E053F}"/>
              </a:ext>
            </a:extLst>
          </p:cNvPr>
          <p:cNvGraphicFramePr>
            <a:graphicFrameLocks noGrp="1"/>
          </p:cNvGraphicFramePr>
          <p:nvPr>
            <p:ph sz="half" idx="2"/>
            <p:extLst>
              <p:ext uri="{D42A27DB-BD31-4B8C-83A1-F6EECF244321}">
                <p14:modId xmlns:p14="http://schemas.microsoft.com/office/powerpoint/2010/main" val="1840123317"/>
              </p:ext>
            </p:extLst>
          </p:nvPr>
        </p:nvGraphicFramePr>
        <p:xfrm>
          <a:off x="759417" y="2084832"/>
          <a:ext cx="11365908" cy="8299034"/>
        </p:xfrm>
        <a:graphic>
          <a:graphicData uri="http://schemas.openxmlformats.org/drawingml/2006/table">
            <a:tbl>
              <a:tblPr firstRow="1" bandRow="1">
                <a:tableStyleId>{2D5ABB26-0587-4C30-8999-92F81FD0307C}</a:tableStyleId>
              </a:tblPr>
              <a:tblGrid>
                <a:gridCol w="506461">
                  <a:extLst>
                    <a:ext uri="{9D8B030D-6E8A-4147-A177-3AD203B41FA5}">
                      <a16:colId xmlns:a16="http://schemas.microsoft.com/office/drawing/2014/main" val="2530217751"/>
                    </a:ext>
                  </a:extLst>
                </a:gridCol>
                <a:gridCol w="10859447">
                  <a:extLst>
                    <a:ext uri="{9D8B030D-6E8A-4147-A177-3AD203B41FA5}">
                      <a16:colId xmlns:a16="http://schemas.microsoft.com/office/drawing/2014/main" val="1652449137"/>
                    </a:ext>
                  </a:extLst>
                </a:gridCol>
              </a:tblGrid>
              <a:tr h="4149517">
                <a:tc>
                  <a:txBody>
                    <a:bodyPr/>
                    <a:lstStyle/>
                    <a:p>
                      <a:pPr marL="342900" indent="-342900">
                        <a:buFont typeface="Wingdings" panose="05000000000000000000" pitchFamily="2" charset="2"/>
                        <a:buChar char="Ø"/>
                      </a:pPr>
                      <a:endParaRPr lang="fr-FR" sz="2000" dirty="0">
                        <a:latin typeface="Calibri" panose="020F0502020204030204" pitchFamily="34" charset="0"/>
                        <a:cs typeface="Calibri" panose="020F0502020204030204" pitchFamily="34" charset="0"/>
                      </a:endParaRPr>
                    </a:p>
                  </a:txBody>
                  <a:tcPr/>
                </a:tc>
                <a:tc>
                  <a:txBody>
                    <a:bodyPr/>
                    <a:lstStyle/>
                    <a:p>
                      <a:pPr marL="342900" indent="-342900">
                        <a:buFont typeface="Wingdings" panose="05000000000000000000" pitchFamily="2" charset="2"/>
                        <a:buChar char="Ø"/>
                      </a:pPr>
                      <a:r>
                        <a:rPr lang="fr-FR" sz="4800" b="0" kern="1200" dirty="0">
                          <a:solidFill>
                            <a:schemeClr val="tx1"/>
                          </a:solidFill>
                          <a:effectLst/>
                          <a:latin typeface="+mn-lt"/>
                          <a:ea typeface="+mn-ea"/>
                          <a:cs typeface="Calibri" panose="020F0502020204030204" pitchFamily="34" charset="0"/>
                        </a:rPr>
                        <a:t> Construire collectivement d’une affiche sur la Solidarité</a:t>
                      </a:r>
                    </a:p>
                    <a:p>
                      <a:pPr marL="0" indent="0">
                        <a:buFont typeface="Wingdings" panose="05000000000000000000" pitchFamily="2" charset="2"/>
                        <a:buNone/>
                      </a:pPr>
                      <a:endParaRPr lang="fr-FR" sz="4800" b="0" kern="1200" dirty="0">
                        <a:solidFill>
                          <a:schemeClr val="tx1"/>
                        </a:solidFill>
                        <a:effectLst/>
                        <a:latin typeface="+mn-lt"/>
                        <a:ea typeface="+mn-ea"/>
                        <a:cs typeface="Calibri" panose="020F0502020204030204" pitchFamily="34" charset="0"/>
                      </a:endParaRPr>
                    </a:p>
                    <a:p>
                      <a:pPr marL="342900" indent="-342900">
                        <a:buFont typeface="Wingdings" panose="05000000000000000000" pitchFamily="2" charset="2"/>
                        <a:buChar char="Ø"/>
                      </a:pPr>
                      <a:r>
                        <a:rPr lang="fr-FR" sz="4800" b="0" kern="1200" dirty="0">
                          <a:solidFill>
                            <a:schemeClr val="tx1"/>
                          </a:solidFill>
                          <a:effectLst/>
                          <a:latin typeface="+mn-lt"/>
                          <a:ea typeface="+mn-ea"/>
                          <a:cs typeface="Calibri" panose="020F0502020204030204" pitchFamily="34" charset="0"/>
                        </a:rPr>
                        <a:t> Réaliser une action solidaire</a:t>
                      </a:r>
                    </a:p>
                  </a:txBody>
                  <a:tcPr/>
                </a:tc>
                <a:extLst>
                  <a:ext uri="{0D108BD9-81ED-4DB2-BD59-A6C34878D82A}">
                    <a16:rowId xmlns:a16="http://schemas.microsoft.com/office/drawing/2014/main" val="2574551097"/>
                  </a:ext>
                </a:extLst>
              </a:tr>
              <a:tr h="4149517">
                <a:tc>
                  <a:txBody>
                    <a:bodyPr/>
                    <a:lstStyle/>
                    <a:p>
                      <a:pPr marL="342900" indent="-342900">
                        <a:buFont typeface="Wingdings" panose="05000000000000000000" pitchFamily="2" charset="2"/>
                        <a:buChar char="Ø"/>
                      </a:pPr>
                      <a:endParaRPr lang="fr-FR" sz="2000" dirty="0">
                        <a:latin typeface="Calibri" panose="020F0502020204030204" pitchFamily="34" charset="0"/>
                        <a:cs typeface="Calibri" panose="020F0502020204030204" pitchFamily="34" charset="0"/>
                      </a:endParaRPr>
                    </a:p>
                  </a:txBody>
                  <a:tcPr/>
                </a:tc>
                <a:tc>
                  <a:txBody>
                    <a:bodyPr/>
                    <a:lstStyle/>
                    <a:p>
                      <a:pPr marL="342900" indent="-342900">
                        <a:buFont typeface="Wingdings" panose="05000000000000000000" pitchFamily="2" charset="2"/>
                        <a:buChar char="Ø"/>
                      </a:pPr>
                      <a:endParaRPr lang="fr-FR"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08305161"/>
                  </a:ext>
                </a:extLst>
              </a:tr>
            </a:tbl>
          </a:graphicData>
        </a:graphic>
      </p:graphicFrame>
      <p:pic>
        <p:nvPicPr>
          <p:cNvPr id="17" name="Image 16">
            <a:extLst>
              <a:ext uri="{FF2B5EF4-FFF2-40B4-BE49-F238E27FC236}">
                <a16:creationId xmlns:a16="http://schemas.microsoft.com/office/drawing/2014/main" id="{5764882C-AE28-48E1-995A-D4B010EA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1883" y="5574404"/>
            <a:ext cx="1193442" cy="1193442"/>
          </a:xfrm>
          <a:prstGeom prst="rect">
            <a:avLst/>
          </a:prstGeom>
        </p:spPr>
      </p:pic>
    </p:spTree>
    <p:extLst>
      <p:ext uri="{BB962C8B-B14F-4D97-AF65-F5344CB8AC3E}">
        <p14:creationId xmlns:p14="http://schemas.microsoft.com/office/powerpoint/2010/main" val="3495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40037" y="5229735"/>
            <a:ext cx="7375021" cy="1193442"/>
          </a:xfrm>
        </p:spPr>
        <p:txBody>
          <a:bodyPr>
            <a:normAutofit fontScale="90000"/>
          </a:bodyPr>
          <a:lstStyle/>
          <a:p>
            <a:pPr algn="ctr"/>
            <a:r>
              <a:rPr kumimoji="0" lang="fr-FR" sz="5600" b="0" i="0" u="none" strike="noStrike" kern="0" normalizeH="0" baseline="0" noProof="0" dirty="0">
                <a:ln>
                  <a:noFill/>
                </a:ln>
                <a:solidFill>
                  <a:srgbClr val="2E2B21">
                    <a:lumMod val="90000"/>
                    <a:lumOff val="10000"/>
                  </a:srgbClr>
                </a:solidFill>
                <a:effectLst/>
                <a:uLnTx/>
                <a:uFillTx/>
                <a:latin typeface="Calibri" panose="020F0502020204030204" pitchFamily="34" charset="0"/>
                <a:cs typeface="Calibri" panose="020F0502020204030204" pitchFamily="34" charset="0"/>
              </a:rPr>
              <a:t>La séquence pédagogique</a:t>
            </a:r>
            <a:br>
              <a:rPr kumimoji="0" lang="fr-FR" sz="1800" b="0" i="0" u="none" strike="noStrike" kern="0" cap="none" spc="0" normalizeH="0" baseline="0" noProof="0" dirty="0">
                <a:ln>
                  <a:noFill/>
                </a:ln>
                <a:solidFill>
                  <a:srgbClr val="2E2B21"/>
                </a:solidFill>
                <a:effectLst/>
                <a:uLnTx/>
                <a:uFillTx/>
              </a:rPr>
            </a:br>
            <a:r>
              <a:rPr lang="fr-FR" dirty="0"/>
              <a:t> </a:t>
            </a:r>
          </a:p>
        </p:txBody>
      </p:sp>
      <p:sp>
        <p:nvSpPr>
          <p:cNvPr id="5" name="Espace réservé du texte 4">
            <a:extLst>
              <a:ext uri="{FF2B5EF4-FFF2-40B4-BE49-F238E27FC236}">
                <a16:creationId xmlns:a16="http://schemas.microsoft.com/office/drawing/2014/main" id="{C5322EB8-A027-433A-A1ED-674FF48F1D42}"/>
              </a:ext>
            </a:extLst>
          </p:cNvPr>
          <p:cNvSpPr>
            <a:spLocks noGrp="1"/>
          </p:cNvSpPr>
          <p:nvPr>
            <p:ph type="subTitle" idx="1"/>
          </p:nvPr>
        </p:nvSpPr>
        <p:spPr/>
        <p:txBody>
          <a:bodyPr>
            <a:normAutofit/>
          </a:bodyPr>
          <a:lstStyle/>
          <a:p>
            <a:endParaRPr lang="fr-FR" sz="2400" dirty="0">
              <a:latin typeface="Calibri" panose="020F0502020204030204" pitchFamily="34" charset="0"/>
              <a:cs typeface="Calibri" panose="020F050202020403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13" y="299635"/>
            <a:ext cx="2763592" cy="1022529"/>
          </a:xfrm>
          <a:prstGeom prst="rect">
            <a:avLst/>
          </a:prstGeom>
        </p:spPr>
      </p:pic>
      <p:pic>
        <p:nvPicPr>
          <p:cNvPr id="6" name="Image 5">
            <a:extLst>
              <a:ext uri="{FF2B5EF4-FFF2-40B4-BE49-F238E27FC236}">
                <a16:creationId xmlns:a16="http://schemas.microsoft.com/office/drawing/2014/main" id="{FC8D5980-CA61-4C30-ACE9-166C0A049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079" y="4960137"/>
            <a:ext cx="1193442" cy="1193442"/>
          </a:xfrm>
          <a:prstGeom prst="rect">
            <a:avLst/>
          </a:prstGeom>
        </p:spPr>
      </p:pic>
    </p:spTree>
    <p:extLst>
      <p:ext uri="{BB962C8B-B14F-4D97-AF65-F5344CB8AC3E}">
        <p14:creationId xmlns:p14="http://schemas.microsoft.com/office/powerpoint/2010/main" val="345648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a:latin typeface="Calibri" panose="020F0502020204030204" pitchFamily="34" charset="0"/>
                <a:cs typeface="Calibri" panose="020F0502020204030204" pitchFamily="34" charset="0"/>
              </a:rPr>
              <a:t>Fiche de séquence</a:t>
            </a:r>
          </a:p>
        </p:txBody>
      </p:sp>
      <p:sp>
        <p:nvSpPr>
          <p:cNvPr id="5" name="Espace réservé du contenu 4">
            <a:extLst>
              <a:ext uri="{FF2B5EF4-FFF2-40B4-BE49-F238E27FC236}">
                <a16:creationId xmlns:a16="http://schemas.microsoft.com/office/drawing/2014/main" id="{CF424A35-F6DF-4D50-B43D-86BAC4E3A145}"/>
              </a:ext>
            </a:extLst>
          </p:cNvPr>
          <p:cNvSpPr>
            <a:spLocks noGrp="1"/>
          </p:cNvSpPr>
          <p:nvPr>
            <p:ph idx="1"/>
          </p:nvPr>
        </p:nvSpPr>
        <p:spPr>
          <a:xfrm>
            <a:off x="1024128" y="2592370"/>
            <a:ext cx="10429439" cy="3716989"/>
          </a:xfrm>
        </p:spPr>
        <p:txBody>
          <a:bodyPr>
            <a:normAutofit/>
          </a:bodyPr>
          <a:lstStyle/>
          <a:p>
            <a:pPr>
              <a:buFont typeface="Wingdings" panose="05000000000000000000" pitchFamily="2" charset="2"/>
              <a:buChar char="Ø"/>
            </a:pPr>
            <a:r>
              <a:rPr lang="fr-FR" sz="4800" dirty="0"/>
              <a:t>Plusieurs séances pédagogiques de 30 minutes à 1heure composent la séquence pédagogique.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1883" y="5574404"/>
            <a:ext cx="1193442" cy="1193442"/>
          </a:xfrm>
          <a:prstGeom prst="rect">
            <a:avLst/>
          </a:prstGeom>
        </p:spPr>
      </p:pic>
    </p:spTree>
    <p:extLst>
      <p:ext uri="{BB962C8B-B14F-4D97-AF65-F5344CB8AC3E}">
        <p14:creationId xmlns:p14="http://schemas.microsoft.com/office/powerpoint/2010/main" val="166854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72F0D4-A473-46D1-A877-B2FB04F724DB}"/>
              </a:ext>
            </a:extLst>
          </p:cNvPr>
          <p:cNvSpPr>
            <a:spLocks noGrp="1"/>
          </p:cNvSpPr>
          <p:nvPr>
            <p:ph type="title"/>
          </p:nvPr>
        </p:nvSpPr>
        <p:spPr>
          <a:xfrm>
            <a:off x="1024128" y="585216"/>
            <a:ext cx="10570464" cy="1499616"/>
          </a:xfrm>
        </p:spPr>
        <p:txBody>
          <a:bodyPr>
            <a:noAutofit/>
          </a:bodyPr>
          <a:lstStyle/>
          <a:p>
            <a:r>
              <a:rPr lang="fr-FR" sz="4800" dirty="0">
                <a:latin typeface="Calibri" panose="020F0502020204030204" pitchFamily="34" charset="0"/>
                <a:cs typeface="Calibri" panose="020F0502020204030204" pitchFamily="34" charset="0"/>
              </a:rPr>
              <a:t>Piste de départ possible avant de travailler sur l’affiche</a:t>
            </a:r>
            <a:br>
              <a:rPr lang="fr-FR" sz="4800" dirty="0">
                <a:latin typeface="Calibri" panose="020F0502020204030204" pitchFamily="34" charset="0"/>
                <a:cs typeface="Calibri" panose="020F0502020204030204" pitchFamily="34" charset="0"/>
              </a:rPr>
            </a:br>
            <a:r>
              <a:rPr lang="fr-FR" sz="4800" dirty="0">
                <a:latin typeface="Calibri" panose="020F0502020204030204" pitchFamily="34" charset="0"/>
                <a:cs typeface="Calibri" panose="020F0502020204030204" pitchFamily="34" charset="0"/>
              </a:rPr>
              <a:t>Séance 1 / 30MN</a:t>
            </a:r>
          </a:p>
        </p:txBody>
      </p:sp>
      <p:sp>
        <p:nvSpPr>
          <p:cNvPr id="3" name="Espace réservé du contenu 2">
            <a:extLst>
              <a:ext uri="{FF2B5EF4-FFF2-40B4-BE49-F238E27FC236}">
                <a16:creationId xmlns:a16="http://schemas.microsoft.com/office/drawing/2014/main" id="{6545E8B0-2F5D-499D-8B23-35078D43C949}"/>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1D03672-812D-4F1D-B32E-5ECFF119E293}"/>
              </a:ext>
            </a:extLst>
          </p:cNvPr>
          <p:cNvPicPr>
            <a:picLocks noChangeAspect="1"/>
          </p:cNvPicPr>
          <p:nvPr/>
        </p:nvPicPr>
        <p:blipFill>
          <a:blip r:embed="rId2"/>
          <a:stretch>
            <a:fillRect/>
          </a:stretch>
        </p:blipFill>
        <p:spPr>
          <a:xfrm>
            <a:off x="1375110" y="2286000"/>
            <a:ext cx="8414328" cy="4313390"/>
          </a:xfrm>
          <a:prstGeom prst="rect">
            <a:avLst/>
          </a:prstGeom>
        </p:spPr>
      </p:pic>
    </p:spTree>
    <p:extLst>
      <p:ext uri="{BB962C8B-B14F-4D97-AF65-F5344CB8AC3E}">
        <p14:creationId xmlns:p14="http://schemas.microsoft.com/office/powerpoint/2010/main" val="37931285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6_Intégr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Modele JPA ppt" id="{2C517E87-19FC-445E-BBBA-B8B7EDF93C6E}" vid="{50FF8810-DA13-4470-8D9B-6A75C82DDE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37789</TotalTime>
  <Words>1706</Words>
  <Application>Microsoft Office PowerPoint</Application>
  <PresentationFormat>Grand écran</PresentationFormat>
  <Paragraphs>154</Paragraphs>
  <Slides>29</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AbadiExtraLight</vt:lpstr>
      <vt:lpstr>Calibri</vt:lpstr>
      <vt:lpstr>Tw Cen MT</vt:lpstr>
      <vt:lpstr>Tw Cen MT Condensed</vt:lpstr>
      <vt:lpstr>Wingdings</vt:lpstr>
      <vt:lpstr>Wingdings 3</vt:lpstr>
      <vt:lpstr>6_Intégral</vt:lpstr>
      <vt:lpstr>Présentation PowerPoint</vt:lpstr>
      <vt:lpstr>Les objectifs de la formation </vt:lpstr>
      <vt:lpstr>Pour vous</vt:lpstr>
      <vt:lpstr>L’affiche solidarité</vt:lpstr>
      <vt:lpstr>Pour l’enseignant</vt:lpstr>
      <vt:lpstr>Pour les élèves</vt:lpstr>
      <vt:lpstr>La séquence pédagogique  </vt:lpstr>
      <vt:lpstr>Fiche de séquence</vt:lpstr>
      <vt:lpstr>Piste de départ possible avant de travailler sur l’affiche Séance 1 / 30MN</vt:lpstr>
      <vt:lpstr>Séance 1 / 30MN</vt:lpstr>
      <vt:lpstr>Séance 2 / 1 heure</vt:lpstr>
      <vt:lpstr>Séance 2 / 1 heure</vt:lpstr>
      <vt:lpstr>Séance 2 / 1 heure</vt:lpstr>
      <vt:lpstr>Séance 2 / 1 heure</vt:lpstr>
      <vt:lpstr>Séance 2   / 1 heure</vt:lpstr>
      <vt:lpstr>Séance 3 / 30 minutes</vt:lpstr>
      <vt:lpstr>Séance 3 / 30 minutes</vt:lpstr>
      <vt:lpstr>Séance 4 / 1 HEURE</vt:lpstr>
      <vt:lpstr>Séance 4 / 1 HEURE</vt:lpstr>
      <vt:lpstr>A l’issue des séances</vt:lpstr>
      <vt:lpstr>Les programmes </vt:lpstr>
      <vt:lpstr>Présentation PowerPoint</vt:lpstr>
      <vt:lpstr>L’évaluation </vt:lpstr>
      <vt:lpstr>évaluation formative,  appliquée sur toute la séquence</vt:lpstr>
      <vt:lpstr>Fiche d’auto évaluation</vt:lpstr>
      <vt:lpstr>Exemples de productions d’élèves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Dalila BOUADI</dc:creator>
  <cp:lastModifiedBy>Dalila BOUADI</cp:lastModifiedBy>
  <cp:revision>201</cp:revision>
  <dcterms:created xsi:type="dcterms:W3CDTF">2021-02-04T16:54:58Z</dcterms:created>
  <dcterms:modified xsi:type="dcterms:W3CDTF">2021-12-01T10:24:05Z</dcterms:modified>
</cp:coreProperties>
</file>